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100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dk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6419088"/>
            <a:ext cx="232756" cy="2377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8136" y="6373368"/>
            <a:ext cx="2743200" cy="365760"/>
          </a:xfrm>
          <a:prstGeom prst="rect">
            <a:avLst/>
          </a:prstGeom>
          <a:noFill/>
        </p:spPr>
        <p:txBody>
          <a:bodyPr wrap="none" lIns="0" tIns="0" bIns="0">
            <a:spAutoFit/>
          </a:bodyPr>
          <a:lstStyle/>
          <a:p>
            <a:pPr>
              <a:lnSpc>
                <a:spcPct val="90000"/>
              </a:lnSpc>
            </a:pPr>
            <a:r>
              <a:rPr sz="1000" b="1">
                <a:solidFill>
                  <a:srgbClr val="FFFFFF"/>
                </a:solidFill>
                <a:latin typeface="Segoe UI Semibold"/>
              </a:rPr>
              <a:t>DKS</a:t>
            </a:r>
          </a:p>
          <a:p>
            <a:pPr>
              <a:lnSpc>
                <a:spcPct val="90000"/>
              </a:lnSpc>
            </a:pPr>
            <a:r>
              <a:rPr sz="550">
                <a:solidFill>
                  <a:srgbClr val="FFFFFF"/>
                </a:solidFill>
                <a:latin typeface="Segoe UI"/>
              </a:rPr>
              <a:t>DIGITAL KNOWLEDGE SCHOOL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dk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1371600"/>
            <a:ext cx="805695" cy="822960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77240" y="2724912"/>
            <a:ext cx="118872" cy="118872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05840" y="269748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FFAA00"/>
                </a:solidFill>
                <a:latin typeface="Segoe UI Semibold"/>
              </a:rPr>
              <a:t>TRABAJO FIN DE MÁSTER · IA APLICADA AL MARKETING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108960"/>
            <a:ext cx="10058400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2000"/>
              </a:lnSpc>
            </a:pPr>
            <a:r>
              <a:rPr sz="4600" b="1">
                <a:solidFill>
                  <a:srgbClr val="FFFFFF"/>
                </a:solidFill>
                <a:latin typeface="Segoe UI Semibold"/>
              </a:rPr>
              <a:t>Orquestador de Marketing
con IA y arquitectura MCP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4800600"/>
            <a:ext cx="10058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700" b="0">
                <a:solidFill>
                  <a:srgbClr val="B9BDCC"/>
                </a:solidFill>
                <a:latin typeface="Segoe UI"/>
              </a:rPr>
              <a:t>De datos dispersos a decisiones ejecutadas en producción — caso FactuFicticia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7240" y="5806440"/>
            <a:ext cx="10058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400" b="1">
                <a:solidFill>
                  <a:srgbClr val="FFAA00"/>
                </a:solidFill>
                <a:latin typeface="Segoe UI Semibold"/>
              </a:rPr>
              <a:t>Antonio Rodríguez de Tembleque   ·   17 de junio de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dk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6419088"/>
            <a:ext cx="232756" cy="2377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8136" y="6373368"/>
            <a:ext cx="2743200" cy="365760"/>
          </a:xfrm>
          <a:prstGeom prst="rect">
            <a:avLst/>
          </a:prstGeom>
          <a:noFill/>
        </p:spPr>
        <p:txBody>
          <a:bodyPr wrap="none" lIns="0" tIns="0" bIns="0">
            <a:spAutoFit/>
          </a:bodyPr>
          <a:lstStyle/>
          <a:p>
            <a:pPr>
              <a:lnSpc>
                <a:spcPct val="90000"/>
              </a:lnSpc>
            </a:pPr>
            <a:r>
              <a:rPr sz="1000" b="1">
                <a:solidFill>
                  <a:srgbClr val="010032"/>
                </a:solidFill>
                <a:latin typeface="Segoe UI Semibold"/>
              </a:rPr>
              <a:t>DKS</a:t>
            </a:r>
          </a:p>
          <a:p>
            <a:pPr>
              <a:lnSpc>
                <a:spcPct val="90000"/>
              </a:lnSpc>
            </a:pPr>
            <a:r>
              <a:rPr sz="550">
                <a:solidFill>
                  <a:srgbClr val="8F93A3"/>
                </a:solidFill>
                <a:latin typeface="Segoe UI"/>
              </a:rPr>
              <a:t>DIGITAL KNOWLEDGE SCHOOL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77295" y="640080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F93A3"/>
                </a:solidFill>
                <a:latin typeface="Segoe UI"/>
              </a:rPr>
              <a:t>9</a:t>
            </a:r>
          </a:p>
        </p:txBody>
      </p:sp>
      <p:sp>
        <p:nvSpPr>
          <p:cNvPr id="6" name="Oval 5"/>
          <p:cNvSpPr/>
          <p:nvPr/>
        </p:nvSpPr>
        <p:spPr>
          <a:xfrm>
            <a:off x="777240" y="594360"/>
            <a:ext cx="118872" cy="118872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56692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FFAA00"/>
                </a:solidFill>
                <a:latin typeface="Segoe UI Semibold"/>
              </a:rPr>
              <a:t>EN PRODUCCIÓN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932688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2900" b="1">
                <a:solidFill>
                  <a:srgbClr val="010032"/>
                </a:solidFill>
                <a:latin typeface="Segoe UI Semibold"/>
              </a:rPr>
              <a:t>El dashboard ejecutivo, con los datos reales de la operación</a:t>
            </a:r>
          </a:p>
        </p:txBody>
      </p:sp>
      <p:pic>
        <p:nvPicPr>
          <p:cNvPr id="9" name="Picture 8" descr="01-dashboard-ejecutiv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7022" y="2194560"/>
            <a:ext cx="5719156" cy="3931920"/>
          </a:xfrm>
          <a:prstGeom prst="roundRect">
            <a:avLst>
              <a:gd name="adj" fmla="val 3500"/>
            </a:avLst>
          </a:prstGeom>
          <a:ln w="9525">
            <a:solidFill>
              <a:srgbClr val="E7E7EE"/>
            </a:solidFill>
          </a:ln>
          <a:effectLst>
            <a:outerShdw blurRad="228600" dist="88900" dir="5400000" rotWithShape="0">
              <a:srgbClr val="010032">
                <a:alpha val="18000"/>
              </a:srgb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777240" y="2377440"/>
            <a:ext cx="1828800" cy="2743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250" b="0">
                <a:solidFill>
                  <a:srgbClr val="555B6E"/>
                </a:solidFill>
                <a:latin typeface="Segoe UI"/>
              </a:rPr>
              <a:t>Ingreso diario, cuentas nuevas, ROAS real calculado contra cobros y posiciones SEO.
ETL automático cada mañana + webhooks en tiempo real.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100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dk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6419088"/>
            <a:ext cx="232756" cy="2377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8136" y="6373368"/>
            <a:ext cx="2743200" cy="365760"/>
          </a:xfrm>
          <a:prstGeom prst="rect">
            <a:avLst/>
          </a:prstGeom>
          <a:noFill/>
        </p:spPr>
        <p:txBody>
          <a:bodyPr wrap="none" lIns="0" tIns="0" bIns="0">
            <a:spAutoFit/>
          </a:bodyPr>
          <a:lstStyle/>
          <a:p>
            <a:pPr>
              <a:lnSpc>
                <a:spcPct val="90000"/>
              </a:lnSpc>
            </a:pPr>
            <a:r>
              <a:rPr sz="1000" b="1">
                <a:solidFill>
                  <a:srgbClr val="FFFFFF"/>
                </a:solidFill>
                <a:latin typeface="Segoe UI Semibold"/>
              </a:rPr>
              <a:t>DKS</a:t>
            </a:r>
          </a:p>
          <a:p>
            <a:pPr>
              <a:lnSpc>
                <a:spcPct val="90000"/>
              </a:lnSpc>
            </a:pPr>
            <a:r>
              <a:rPr sz="550">
                <a:solidFill>
                  <a:srgbClr val="FFFFFF"/>
                </a:solidFill>
                <a:latin typeface="Segoe UI"/>
              </a:rPr>
              <a:t>DIGITAL KNOWLEDGE SCHOOL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777240" y="2679192"/>
            <a:ext cx="118872" cy="118872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65176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FFAA00"/>
                </a:solidFill>
                <a:latin typeface="Segoe UI Semibold"/>
              </a:rPr>
              <a:t>EN VIVO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063240"/>
            <a:ext cx="1051560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4200" b="1">
                <a:solidFill>
                  <a:srgbClr val="FFFFFF"/>
                </a:solidFill>
                <a:latin typeface="Segoe UI Semibold"/>
              </a:rPr>
              <a:t>Ahora se lo enseño en producción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4206240"/>
            <a:ext cx="100584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0">
                <a:solidFill>
                  <a:srgbClr val="B9BDCC"/>
                </a:solidFill>
                <a:latin typeface="Segoe UI"/>
              </a:rPr>
              <a:t>El agente analiza, propone, espera mi aprobación y ejecuta — y el equipo lo ve en su dashboard.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dk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6419088"/>
            <a:ext cx="232756" cy="2377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8136" y="6373368"/>
            <a:ext cx="2743200" cy="365760"/>
          </a:xfrm>
          <a:prstGeom prst="rect">
            <a:avLst/>
          </a:prstGeom>
          <a:noFill/>
        </p:spPr>
        <p:txBody>
          <a:bodyPr wrap="none" lIns="0" tIns="0" bIns="0">
            <a:spAutoFit/>
          </a:bodyPr>
          <a:lstStyle/>
          <a:p>
            <a:pPr>
              <a:lnSpc>
                <a:spcPct val="90000"/>
              </a:lnSpc>
            </a:pPr>
            <a:r>
              <a:rPr sz="1000" b="1">
                <a:solidFill>
                  <a:srgbClr val="010032"/>
                </a:solidFill>
                <a:latin typeface="Segoe UI Semibold"/>
              </a:rPr>
              <a:t>DKS</a:t>
            </a:r>
          </a:p>
          <a:p>
            <a:pPr>
              <a:lnSpc>
                <a:spcPct val="90000"/>
              </a:lnSpc>
            </a:pPr>
            <a:r>
              <a:rPr sz="550">
                <a:solidFill>
                  <a:srgbClr val="8F93A3"/>
                </a:solidFill>
                <a:latin typeface="Segoe UI"/>
              </a:rPr>
              <a:t>DIGITAL KNOWLEDGE SCHOOL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77295" y="640080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F93A3"/>
                </a:solidFill>
                <a:latin typeface="Segoe UI"/>
              </a:rPr>
              <a:t>10</a:t>
            </a:r>
          </a:p>
        </p:txBody>
      </p:sp>
      <p:sp>
        <p:nvSpPr>
          <p:cNvPr id="6" name="Oval 5"/>
          <p:cNvSpPr/>
          <p:nvPr/>
        </p:nvSpPr>
        <p:spPr>
          <a:xfrm>
            <a:off x="777240" y="594360"/>
            <a:ext cx="118872" cy="118872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56692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FFAA00"/>
                </a:solidFill>
                <a:latin typeface="Segoe UI Semibold"/>
              </a:rPr>
              <a:t>LA DEMO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932688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2900" b="1">
                <a:solidFill>
                  <a:srgbClr val="010032"/>
                </a:solidFill>
                <a:latin typeface="Segoe UI Semibold"/>
              </a:rPr>
              <a:t>El ciclo completo en cuatro pasos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77240" y="2560320"/>
            <a:ext cx="2542032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51560" y="2926080"/>
            <a:ext cx="1993392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400" b="1">
                <a:solidFill>
                  <a:srgbClr val="D7DAE3"/>
                </a:solidFill>
                <a:latin typeface="Segoe UI Semibold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1560" y="3703320"/>
            <a:ext cx="1993392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10032"/>
                </a:solidFill>
                <a:latin typeface="Segoe UI Semibold"/>
              </a:rPr>
              <a:t>El agente analiza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" y="4206240"/>
            <a:ext cx="1993392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250" b="0">
                <a:solidFill>
                  <a:srgbClr val="555B6E"/>
                </a:solidFill>
                <a:latin typeface="Segoe UI"/>
              </a:rPr>
              <a:t>Consulta el MCP de Google Ads: campañas con peor coste y sus términos reales.</a:t>
            </a:r>
          </a:p>
        </p:txBody>
      </p:sp>
      <p:sp>
        <p:nvSpPr>
          <p:cNvPr id="13" name="Chevron 12"/>
          <p:cNvSpPr/>
          <p:nvPr/>
        </p:nvSpPr>
        <p:spPr>
          <a:xfrm>
            <a:off x="3328416" y="3813048"/>
            <a:ext cx="182880" cy="237744"/>
          </a:xfrm>
          <a:prstGeom prst="chevron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3520440" y="2560320"/>
            <a:ext cx="2542032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794760" y="2926080"/>
            <a:ext cx="1993392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400" b="1">
                <a:solidFill>
                  <a:srgbClr val="D7DAE3"/>
                </a:solidFill>
                <a:latin typeface="Segoe UI Semibold"/>
              </a:rPr>
              <a:t>02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94760" y="3703320"/>
            <a:ext cx="1993392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10032"/>
                </a:solidFill>
                <a:latin typeface="Segoe UI Semibold"/>
              </a:rPr>
              <a:t>Propone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94760" y="4206240"/>
            <a:ext cx="1993392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250" b="0">
                <a:solidFill>
                  <a:srgbClr val="555B6E"/>
                </a:solidFill>
                <a:latin typeface="Segoe UI"/>
              </a:rPr>
              <a:t>Detecta negativas y muestra qué va a cambiar, sin aplicar nada todavía.</a:t>
            </a:r>
          </a:p>
        </p:txBody>
      </p:sp>
      <p:sp>
        <p:nvSpPr>
          <p:cNvPr id="18" name="Chevron 17"/>
          <p:cNvSpPr/>
          <p:nvPr/>
        </p:nvSpPr>
        <p:spPr>
          <a:xfrm>
            <a:off x="6071616" y="3813048"/>
            <a:ext cx="182880" cy="237744"/>
          </a:xfrm>
          <a:prstGeom prst="chevron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6263640" y="2560320"/>
            <a:ext cx="2542032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537960" y="2926080"/>
            <a:ext cx="1993392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400" b="1">
                <a:solidFill>
                  <a:srgbClr val="D7DAE3"/>
                </a:solidFill>
                <a:latin typeface="Segoe UI Semibold"/>
              </a:rPr>
              <a:t>03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37960" y="3703320"/>
            <a:ext cx="1993392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10032"/>
                </a:solidFill>
                <a:latin typeface="Segoe UI Semibold"/>
              </a:rPr>
              <a:t>Aplico vía API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37960" y="4206240"/>
            <a:ext cx="1993392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250" b="0">
                <a:solidFill>
                  <a:srgbClr val="555B6E"/>
                </a:solidFill>
                <a:latin typeface="Segoe UI"/>
              </a:rPr>
              <a:t>Apruebo yo (human-in-the-loop); ejecuta el cambio: reversible y auditado.</a:t>
            </a:r>
          </a:p>
        </p:txBody>
      </p:sp>
      <p:sp>
        <p:nvSpPr>
          <p:cNvPr id="23" name="Chevron 22"/>
          <p:cNvSpPr/>
          <p:nvPr/>
        </p:nvSpPr>
        <p:spPr>
          <a:xfrm>
            <a:off x="8814816" y="3813048"/>
            <a:ext cx="182880" cy="237744"/>
          </a:xfrm>
          <a:prstGeom prst="chevron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9006840" y="2560320"/>
            <a:ext cx="2542032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281160" y="2926080"/>
            <a:ext cx="1993392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400" b="1">
                <a:solidFill>
                  <a:srgbClr val="D7DAE3"/>
                </a:solidFill>
                <a:latin typeface="Segoe UI Semibold"/>
              </a:rPr>
              <a:t>04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281160" y="3703320"/>
            <a:ext cx="1993392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550" b="1">
                <a:solidFill>
                  <a:srgbClr val="010032"/>
                </a:solidFill>
                <a:latin typeface="Segoe UI Semibold"/>
              </a:rPr>
              <a:t>El equipo lo ve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281160" y="4206240"/>
            <a:ext cx="1993392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250" b="0">
                <a:solidFill>
                  <a:srgbClr val="555B6E"/>
                </a:solidFill>
                <a:latin typeface="Segoe UI"/>
              </a:rPr>
              <a:t>El cambio aparece en el dashboard. Ciclo cerrado: agente → API → producción → vista.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dk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6419088"/>
            <a:ext cx="232756" cy="2377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8136" y="6373368"/>
            <a:ext cx="2743200" cy="365760"/>
          </a:xfrm>
          <a:prstGeom prst="rect">
            <a:avLst/>
          </a:prstGeom>
          <a:noFill/>
        </p:spPr>
        <p:txBody>
          <a:bodyPr wrap="none" lIns="0" tIns="0" bIns="0">
            <a:spAutoFit/>
          </a:bodyPr>
          <a:lstStyle/>
          <a:p>
            <a:pPr>
              <a:lnSpc>
                <a:spcPct val="90000"/>
              </a:lnSpc>
            </a:pPr>
            <a:r>
              <a:rPr sz="1000" b="1">
                <a:solidFill>
                  <a:srgbClr val="010032"/>
                </a:solidFill>
                <a:latin typeface="Segoe UI Semibold"/>
              </a:rPr>
              <a:t>DKS</a:t>
            </a:r>
          </a:p>
          <a:p>
            <a:pPr>
              <a:lnSpc>
                <a:spcPct val="90000"/>
              </a:lnSpc>
            </a:pPr>
            <a:r>
              <a:rPr sz="550">
                <a:solidFill>
                  <a:srgbClr val="8F93A3"/>
                </a:solidFill>
                <a:latin typeface="Segoe UI"/>
              </a:rPr>
              <a:t>DIGITAL KNOWLEDGE SCHOOL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77295" y="640080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F93A3"/>
                </a:solidFill>
                <a:latin typeface="Segoe UI"/>
              </a:rPr>
              <a:t>11</a:t>
            </a:r>
          </a:p>
        </p:txBody>
      </p:sp>
      <p:sp>
        <p:nvSpPr>
          <p:cNvPr id="6" name="Oval 5"/>
          <p:cNvSpPr/>
          <p:nvPr/>
        </p:nvSpPr>
        <p:spPr>
          <a:xfrm>
            <a:off x="777240" y="594360"/>
            <a:ext cx="118872" cy="118872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56692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FFAA00"/>
                </a:solidFill>
                <a:latin typeface="Segoe UI Semibold"/>
              </a:rPr>
              <a:t>EL GIRO ARGUMENTAL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932688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2900" b="1">
                <a:solidFill>
                  <a:srgbClr val="010032"/>
                </a:solidFill>
                <a:latin typeface="Segoe UI Semibold"/>
              </a:rPr>
              <a:t>El sistema corrigió mi propia hipótesis de partida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77240" y="2560320"/>
            <a:ext cx="5029200" cy="3108960"/>
          </a:xfrm>
          <a:prstGeom prst="roundRect">
            <a:avLst>
              <a:gd name="adj" fmla="val 5000"/>
            </a:avLst>
          </a:prstGeom>
          <a:solidFill>
            <a:srgbClr val="010032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234440" y="2926080"/>
            <a:ext cx="41148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500" b="1">
                <a:solidFill>
                  <a:srgbClr val="FFAA00"/>
                </a:solidFill>
                <a:latin typeface="Segoe UI Semibold"/>
              </a:rPr>
              <a:t>Lo que yo creía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34440" y="3520440"/>
            <a:ext cx="4206240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20000"/>
              </a:lnSpc>
            </a:pPr>
            <a:r>
              <a:rPr sz="1400" b="0">
                <a:solidFill>
                  <a:srgbClr val="FFFFFF"/>
                </a:solidFill>
                <a:latin typeface="Segoe UI"/>
              </a:rPr>
              <a:t>Que el problema eran las negativas de competencia.
Apliqué cambios reversibles en 8 campañas vía API y recuperé coste.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126480" y="2560320"/>
            <a:ext cx="5257800" cy="3108960"/>
          </a:xfrm>
          <a:prstGeom prst="roundRect">
            <a:avLst>
              <a:gd name="adj" fmla="val 5000"/>
            </a:avLst>
          </a:prstGeom>
          <a:solidFill>
            <a:srgbClr val="FEFBE3"/>
          </a:solidFill>
          <a:ln w="12700">
            <a:solidFill>
              <a:srgbClr val="FFAA00"/>
            </a:solidFill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583680" y="2926080"/>
            <a:ext cx="43891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500" b="1">
                <a:solidFill>
                  <a:srgbClr val="9A6A00"/>
                </a:solidFill>
                <a:latin typeface="Segoe UI Semibold"/>
              </a:rPr>
              <a:t>Lo que el agente descubrió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83680" y="3520440"/>
            <a:ext cx="4480560" cy="20116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8000"/>
              </a:lnSpc>
            </a:pPr>
            <a:r>
              <a:rPr sz="1400" b="0">
                <a:solidFill>
                  <a:srgbClr val="010032"/>
                </a:solidFill>
                <a:latin typeface="Segoe UI"/>
              </a:rPr>
              <a:t>Las negativas eran solo el 5% del problema. El 95% del impacto estaba en reasignar presupuesto.
El valor real no son los 340 €/mes: es el coste marginal cero de auditar y accionar de forma continua.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dk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6419088"/>
            <a:ext cx="232756" cy="2377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8136" y="6373368"/>
            <a:ext cx="2743200" cy="365760"/>
          </a:xfrm>
          <a:prstGeom prst="rect">
            <a:avLst/>
          </a:prstGeom>
          <a:noFill/>
        </p:spPr>
        <p:txBody>
          <a:bodyPr wrap="none" lIns="0" tIns="0" bIns="0">
            <a:spAutoFit/>
          </a:bodyPr>
          <a:lstStyle/>
          <a:p>
            <a:pPr>
              <a:lnSpc>
                <a:spcPct val="90000"/>
              </a:lnSpc>
            </a:pPr>
            <a:r>
              <a:rPr sz="1000" b="1">
                <a:solidFill>
                  <a:srgbClr val="010032"/>
                </a:solidFill>
                <a:latin typeface="Segoe UI Semibold"/>
              </a:rPr>
              <a:t>DKS</a:t>
            </a:r>
          </a:p>
          <a:p>
            <a:pPr>
              <a:lnSpc>
                <a:spcPct val="90000"/>
              </a:lnSpc>
            </a:pPr>
            <a:r>
              <a:rPr sz="550">
                <a:solidFill>
                  <a:srgbClr val="8F93A3"/>
                </a:solidFill>
                <a:latin typeface="Segoe UI"/>
              </a:rPr>
              <a:t>DIGITAL KNOWLEDGE SCHOOL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77295" y="640080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F93A3"/>
                </a:solidFill>
                <a:latin typeface="Segoe UI"/>
              </a:rPr>
              <a:t>12</a:t>
            </a:r>
          </a:p>
        </p:txBody>
      </p:sp>
      <p:sp>
        <p:nvSpPr>
          <p:cNvPr id="6" name="Oval 5"/>
          <p:cNvSpPr/>
          <p:nvPr/>
        </p:nvSpPr>
        <p:spPr>
          <a:xfrm>
            <a:off x="777240" y="594360"/>
            <a:ext cx="118872" cy="118872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56692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FFAA00"/>
                </a:solidFill>
                <a:latin typeface="Segoe UI Semibold"/>
              </a:rPr>
              <a:t>IDENTIFICACIÓN DE FUGA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932688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2900" b="1">
                <a:solidFill>
                  <a:srgbClr val="010032"/>
                </a:solidFill>
                <a:latin typeface="Segoe UI Semibold"/>
              </a:rPr>
              <a:t>Churn por reglas transparentes: 1.937 clientes en riesgo</a:t>
            </a:r>
          </a:p>
        </p:txBody>
      </p:sp>
      <p:pic>
        <p:nvPicPr>
          <p:cNvPr id="9" name="Picture 8" descr="07-chu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106" y="2286000"/>
            <a:ext cx="5453147" cy="3749039"/>
          </a:xfrm>
          <a:prstGeom prst="roundRect">
            <a:avLst>
              <a:gd name="adj" fmla="val 3500"/>
            </a:avLst>
          </a:prstGeom>
          <a:ln w="9525">
            <a:solidFill>
              <a:srgbClr val="E7E7EE"/>
            </a:solidFill>
          </a:ln>
          <a:effectLst>
            <a:outerShdw blurRad="228600" dist="88900" dir="5400000" rotWithShape="0">
              <a:srgbClr val="010032">
                <a:alpha val="18000"/>
              </a:srgbClr>
            </a:outerShdw>
          </a:effectLst>
        </p:spPr>
      </p:pic>
      <p:sp>
        <p:nvSpPr>
          <p:cNvPr id="10" name="Rounded Rectangle 9"/>
          <p:cNvSpPr/>
          <p:nvPr/>
        </p:nvSpPr>
        <p:spPr>
          <a:xfrm>
            <a:off x="777240" y="2468880"/>
            <a:ext cx="2834640" cy="11430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2468880"/>
            <a:ext cx="91440" cy="1143000"/>
          </a:xfrm>
          <a:prstGeom prst="rect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651760"/>
            <a:ext cx="237744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2600" b="1">
                <a:solidFill>
                  <a:srgbClr val="010032"/>
                </a:solidFill>
                <a:latin typeface="Segoe UI Semibold"/>
              </a:rPr>
              <a:t>1.937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182112"/>
            <a:ext cx="23774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00" b="0">
                <a:solidFill>
                  <a:srgbClr val="555B6E"/>
                </a:solidFill>
                <a:latin typeface="Segoe UI"/>
              </a:rPr>
              <a:t>en riesgo alto/crítico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77240" y="3840480"/>
            <a:ext cx="2834640" cy="11430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77240" y="3840480"/>
            <a:ext cx="91440" cy="1143000"/>
          </a:xfrm>
          <a:prstGeom prst="rect">
            <a:avLst/>
          </a:prstGeom>
          <a:solidFill>
            <a:srgbClr val="0100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97280" y="4023360"/>
            <a:ext cx="237744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2600" b="1">
                <a:solidFill>
                  <a:srgbClr val="010032"/>
                </a:solidFill>
                <a:latin typeface="Segoe UI Semibold"/>
              </a:rPr>
              <a:t>94.307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97280" y="4553712"/>
            <a:ext cx="237744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00" b="0">
                <a:solidFill>
                  <a:srgbClr val="555B6E"/>
                </a:solidFill>
                <a:latin typeface="Segoe UI"/>
              </a:rPr>
              <a:t>clientes de pago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5394960"/>
            <a:ext cx="283464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150" b="0">
                <a:solidFill>
                  <a:srgbClr val="8F93A3"/>
                </a:solidFill>
                <a:latin typeface="Segoe UI"/>
              </a:rPr>
              <a:t>Score 0-100 con razones accionables en texto, no caja negra.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dk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6419088"/>
            <a:ext cx="232756" cy="2377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8136" y="6373368"/>
            <a:ext cx="2743200" cy="365760"/>
          </a:xfrm>
          <a:prstGeom prst="rect">
            <a:avLst/>
          </a:prstGeom>
          <a:noFill/>
        </p:spPr>
        <p:txBody>
          <a:bodyPr wrap="none" lIns="0" tIns="0" bIns="0">
            <a:spAutoFit/>
          </a:bodyPr>
          <a:lstStyle/>
          <a:p>
            <a:pPr>
              <a:lnSpc>
                <a:spcPct val="90000"/>
              </a:lnSpc>
            </a:pPr>
            <a:r>
              <a:rPr sz="1000" b="1">
                <a:solidFill>
                  <a:srgbClr val="010032"/>
                </a:solidFill>
                <a:latin typeface="Segoe UI Semibold"/>
              </a:rPr>
              <a:t>DKS</a:t>
            </a:r>
          </a:p>
          <a:p>
            <a:pPr>
              <a:lnSpc>
                <a:spcPct val="90000"/>
              </a:lnSpc>
            </a:pPr>
            <a:r>
              <a:rPr sz="550">
                <a:solidFill>
                  <a:srgbClr val="8F93A3"/>
                </a:solidFill>
                <a:latin typeface="Segoe UI"/>
              </a:rPr>
              <a:t>DIGITAL KNOWLEDGE SCHOOL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77295" y="640080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F93A3"/>
                </a:solidFill>
                <a:latin typeface="Segoe UI"/>
              </a:rPr>
              <a:t>13</a:t>
            </a:r>
          </a:p>
        </p:txBody>
      </p:sp>
      <p:sp>
        <p:nvSpPr>
          <p:cNvPr id="6" name="Oval 5"/>
          <p:cNvSpPr/>
          <p:nvPr/>
        </p:nvSpPr>
        <p:spPr>
          <a:xfrm>
            <a:off x="777240" y="594360"/>
            <a:ext cx="118872" cy="118872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56692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FFAA00"/>
                </a:solidFill>
                <a:latin typeface="Segoe UI Semibold"/>
              </a:rPr>
              <a:t>IMPACTO DE NEGOCIO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932688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2900" b="1">
                <a:solidFill>
                  <a:srgbClr val="010032"/>
                </a:solidFill>
                <a:latin typeface="Segoe UI Semibold"/>
              </a:rPr>
              <a:t>Proyección económica escalonada, en tres niveles de certeza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77240" y="2560320"/>
            <a:ext cx="3401568" cy="21031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777240" y="2560320"/>
            <a:ext cx="3401568" cy="109728"/>
          </a:xfrm>
          <a:prstGeom prst="roundRect">
            <a:avLst>
              <a:gd name="adj" fmla="val 50000"/>
            </a:avLst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43000" y="2971800"/>
            <a:ext cx="2670048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500" b="1">
                <a:solidFill>
                  <a:srgbClr val="010032"/>
                </a:solidFill>
                <a:latin typeface="Segoe UI Semibold"/>
              </a:rPr>
              <a:t>Nivel 1 · Medido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" y="3520440"/>
            <a:ext cx="2670048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50" b="0">
                <a:solidFill>
                  <a:srgbClr val="555B6E"/>
                </a:solidFill>
                <a:latin typeface="Segoe UI"/>
              </a:rPr>
              <a:t>−340 €/mes en el piloto. El ciclo técnico funciona.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407408" y="2560320"/>
            <a:ext cx="3401568" cy="21031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4407408" y="2560320"/>
            <a:ext cx="3401568" cy="109728"/>
          </a:xfrm>
          <a:prstGeom prst="roundRect">
            <a:avLst>
              <a:gd name="adj" fmla="val 50000"/>
            </a:avLst>
          </a:prstGeom>
          <a:solidFill>
            <a:srgbClr val="0D61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73168" y="2971800"/>
            <a:ext cx="2670048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500" b="1">
                <a:solidFill>
                  <a:srgbClr val="010032"/>
                </a:solidFill>
                <a:latin typeface="Segoe UI Semibold"/>
              </a:rPr>
              <a:t>Nivel 2 · Evitado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73168" y="3520440"/>
            <a:ext cx="2670048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50" b="0">
                <a:solidFill>
                  <a:srgbClr val="555B6E"/>
                </a:solidFill>
                <a:latin typeface="Segoe UI"/>
              </a:rPr>
              <a:t>≈ 6.440 €/mes en horas y licencias CDP/CRM evitadas.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037576" y="2560320"/>
            <a:ext cx="3401568" cy="21031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8037576" y="2560320"/>
            <a:ext cx="3401568" cy="109728"/>
          </a:xfrm>
          <a:prstGeom prst="roundRect">
            <a:avLst>
              <a:gd name="adj" fmla="val 50000"/>
            </a:avLst>
          </a:prstGeom>
          <a:solidFill>
            <a:srgbClr val="0100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403336" y="2971800"/>
            <a:ext cx="2670048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500" b="1">
                <a:solidFill>
                  <a:srgbClr val="010032"/>
                </a:solidFill>
                <a:latin typeface="Segoe UI Semibold"/>
              </a:rPr>
              <a:t>Nivel 3 · Proyectado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03336" y="3520440"/>
            <a:ext cx="2670048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50" b="0">
                <a:solidFill>
                  <a:srgbClr val="555B6E"/>
                </a:solidFill>
                <a:latin typeface="Segoe UI"/>
              </a:rPr>
              <a:t>77.000 – 149.000 €/año de valor total estimado.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77240" y="4892040"/>
            <a:ext cx="10607040" cy="1005840"/>
          </a:xfrm>
          <a:prstGeom prst="roundRect">
            <a:avLst>
              <a:gd name="adj" fmla="val 5000"/>
            </a:avLst>
          </a:prstGeom>
          <a:solidFill>
            <a:srgbClr val="FEFBE3"/>
          </a:solidFill>
          <a:ln w="12700">
            <a:solidFill>
              <a:srgbClr val="FFAA00"/>
            </a:solidFill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234440" y="4892040"/>
            <a:ext cx="2011680" cy="10058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4400" b="1">
                <a:solidFill>
                  <a:srgbClr val="FFAA00"/>
                </a:solidFill>
                <a:latin typeface="Segoe UI Semibold"/>
              </a:rPr>
              <a:t>73×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154680" y="4892040"/>
            <a:ext cx="7772400" cy="10058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400" b="0">
                <a:solidFill>
                  <a:srgbClr val="010032"/>
                </a:solidFill>
                <a:latin typeface="Segoe UI"/>
              </a:rPr>
              <a:t>ROI proyectado: con un coste de infraestructura inferior a 170 €/mes, cada optimización futura cuesta cero de implementar.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dk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6419088"/>
            <a:ext cx="232756" cy="2377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8136" y="6373368"/>
            <a:ext cx="2743200" cy="365760"/>
          </a:xfrm>
          <a:prstGeom prst="rect">
            <a:avLst/>
          </a:prstGeom>
          <a:noFill/>
        </p:spPr>
        <p:txBody>
          <a:bodyPr wrap="none" lIns="0" tIns="0" bIns="0">
            <a:spAutoFit/>
          </a:bodyPr>
          <a:lstStyle/>
          <a:p>
            <a:pPr>
              <a:lnSpc>
                <a:spcPct val="90000"/>
              </a:lnSpc>
            </a:pPr>
            <a:r>
              <a:rPr sz="1000" b="1">
                <a:solidFill>
                  <a:srgbClr val="010032"/>
                </a:solidFill>
                <a:latin typeface="Segoe UI Semibold"/>
              </a:rPr>
              <a:t>DKS</a:t>
            </a:r>
          </a:p>
          <a:p>
            <a:pPr>
              <a:lnSpc>
                <a:spcPct val="90000"/>
              </a:lnSpc>
            </a:pPr>
            <a:r>
              <a:rPr sz="550">
                <a:solidFill>
                  <a:srgbClr val="8F93A3"/>
                </a:solidFill>
                <a:latin typeface="Segoe UI"/>
              </a:rPr>
              <a:t>DIGITAL KNOWLEDGE SCHOOL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77295" y="640080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F93A3"/>
                </a:solidFill>
                <a:latin typeface="Segoe UI"/>
              </a:rPr>
              <a:t>14</a:t>
            </a:r>
          </a:p>
        </p:txBody>
      </p:sp>
      <p:sp>
        <p:nvSpPr>
          <p:cNvPr id="6" name="Oval 5"/>
          <p:cNvSpPr/>
          <p:nvPr/>
        </p:nvSpPr>
        <p:spPr>
          <a:xfrm>
            <a:off x="777240" y="594360"/>
            <a:ext cx="118872" cy="118872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56692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FFAA00"/>
                </a:solidFill>
                <a:latin typeface="Segoe UI Semibold"/>
              </a:rPr>
              <a:t>HONESTIDAD DE ALCANCE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932688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2900" b="1">
                <a:solidFill>
                  <a:srgbClr val="010032"/>
                </a:solidFill>
                <a:latin typeface="Segoe UI Semibold"/>
              </a:rPr>
              <a:t>Sé exactamente dónde está la frontera del sistema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77240" y="2468880"/>
            <a:ext cx="10607040" cy="749808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7E7E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1143000" y="2697480"/>
            <a:ext cx="713232" cy="292608"/>
          </a:xfrm>
          <a:prstGeom prst="roundRect">
            <a:avLst>
              <a:gd name="adj" fmla="val 50000"/>
            </a:avLst>
          </a:prstGeom>
          <a:solidFill>
            <a:srgbClr val="2DA5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1563624" y="2724912"/>
            <a:ext cx="237744" cy="237744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103120" y="2468880"/>
            <a:ext cx="1097280" cy="7498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100" b="1">
                <a:solidFill>
                  <a:srgbClr val="2DA581"/>
                </a:solidFill>
                <a:latin typeface="Segoe UI Semibold"/>
              </a:rPr>
              <a:t>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46120" y="2468880"/>
            <a:ext cx="4754880" cy="7498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450" b="1">
                <a:solidFill>
                  <a:srgbClr val="010032"/>
                </a:solidFill>
                <a:latin typeface="Segoe UI Semibold"/>
              </a:rPr>
              <a:t>Churn por reglas en SQL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01000" y="2468880"/>
            <a:ext cx="3200400" cy="7498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0">
                <a:solidFill>
                  <a:srgbClr val="555B6E"/>
                </a:solidFill>
                <a:latin typeface="Segoe UI"/>
              </a:rPr>
              <a:t>Calibrable por marketing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77240" y="3328416"/>
            <a:ext cx="10607040" cy="749808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7E7E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1143000" y="3557016"/>
            <a:ext cx="713232" cy="292608"/>
          </a:xfrm>
          <a:prstGeom prst="roundRect">
            <a:avLst>
              <a:gd name="adj" fmla="val 50000"/>
            </a:avLst>
          </a:prstGeom>
          <a:solidFill>
            <a:srgbClr val="CFD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1179576" y="3584448"/>
            <a:ext cx="237744" cy="237744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103120" y="3328416"/>
            <a:ext cx="1097280" cy="7498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100" b="1">
                <a:solidFill>
                  <a:srgbClr val="8F93A3"/>
                </a:solidFill>
                <a:latin typeface="Segoe UI Semibold"/>
              </a:rPr>
              <a:t>FASE 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46120" y="3328416"/>
            <a:ext cx="4754880" cy="7498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450" b="1">
                <a:solidFill>
                  <a:srgbClr val="010032"/>
                </a:solidFill>
                <a:latin typeface="Segoe UI Semibold"/>
              </a:rPr>
              <a:t>Churn predictivo con ML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01000" y="3328416"/>
            <a:ext cx="3200400" cy="7498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0">
                <a:solidFill>
                  <a:srgbClr val="555B6E"/>
                </a:solidFill>
                <a:latin typeface="Segoe UI"/>
              </a:rPr>
              <a:t>Requiere histórico etiquetado — Fase 2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77240" y="4187952"/>
            <a:ext cx="10607040" cy="749808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7E7E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1143000" y="4416552"/>
            <a:ext cx="713232" cy="292608"/>
          </a:xfrm>
          <a:prstGeom prst="roundRect">
            <a:avLst>
              <a:gd name="adj" fmla="val 50000"/>
            </a:avLst>
          </a:prstGeom>
          <a:solidFill>
            <a:srgbClr val="2DA5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1563624" y="4443984"/>
            <a:ext cx="237744" cy="237744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103120" y="4187952"/>
            <a:ext cx="1097280" cy="7498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100" b="1">
                <a:solidFill>
                  <a:srgbClr val="2DA581"/>
                </a:solidFill>
                <a:latin typeface="Segoe UI Semibold"/>
              </a:rPr>
              <a:t>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246120" y="4187952"/>
            <a:ext cx="4754880" cy="7498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450" b="1">
                <a:solidFill>
                  <a:srgbClr val="010032"/>
                </a:solidFill>
                <a:latin typeface="Segoe UI Semibold"/>
              </a:rPr>
              <a:t>Atribución first-touch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01000" y="4187952"/>
            <a:ext cx="3200400" cy="7498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0">
                <a:solidFill>
                  <a:srgbClr val="555B6E"/>
                </a:solidFill>
                <a:latin typeface="Segoe UI"/>
              </a:rPr>
              <a:t>Simplificación operativa consciente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77240" y="5047488"/>
            <a:ext cx="10607040" cy="749808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7E7E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1143000" y="5276088"/>
            <a:ext cx="713232" cy="292608"/>
          </a:xfrm>
          <a:prstGeom prst="roundRect">
            <a:avLst>
              <a:gd name="adj" fmla="val 50000"/>
            </a:avLst>
          </a:prstGeom>
          <a:solidFill>
            <a:srgbClr val="CFD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179576" y="5303520"/>
            <a:ext cx="237744" cy="237744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2103120" y="5047488"/>
            <a:ext cx="1097280" cy="7498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100" b="1">
                <a:solidFill>
                  <a:srgbClr val="8F93A3"/>
                </a:solidFill>
                <a:latin typeface="Segoe UI Semibold"/>
              </a:rPr>
              <a:t>FASE 2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46120" y="5047488"/>
            <a:ext cx="4754880" cy="7498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450" b="1">
                <a:solidFill>
                  <a:srgbClr val="010032"/>
                </a:solidFill>
                <a:latin typeface="Segoe UI Semibold"/>
              </a:rPr>
              <a:t>Atribución multi-touch + OCI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001000" y="5047488"/>
            <a:ext cx="3200400" cy="74980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0">
                <a:solidFill>
                  <a:srgbClr val="555B6E"/>
                </a:solidFill>
                <a:latin typeface="Segoe UI"/>
              </a:rPr>
              <a:t>Cerrar la brecha de atribución — Fase 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77240" y="5998464"/>
            <a:ext cx="106070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1">
                <a:solidFill>
                  <a:srgbClr val="2DA581"/>
                </a:solidFill>
                <a:latin typeface="Segoe UI Semibold"/>
              </a:rPr>
              <a:t>Tres hitos de la Fase 2 (ETL diario, churn y asistente) ya se adelantaron y están en producción.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100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dk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6419088"/>
            <a:ext cx="232756" cy="2377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8136" y="6373368"/>
            <a:ext cx="2743200" cy="365760"/>
          </a:xfrm>
          <a:prstGeom prst="rect">
            <a:avLst/>
          </a:prstGeom>
          <a:noFill/>
        </p:spPr>
        <p:txBody>
          <a:bodyPr wrap="none" lIns="0" tIns="0" bIns="0">
            <a:spAutoFit/>
          </a:bodyPr>
          <a:lstStyle/>
          <a:p>
            <a:pPr>
              <a:lnSpc>
                <a:spcPct val="90000"/>
              </a:lnSpc>
            </a:pPr>
            <a:r>
              <a:rPr sz="1000" b="1">
                <a:solidFill>
                  <a:srgbClr val="FFFFFF"/>
                </a:solidFill>
                <a:latin typeface="Segoe UI Semibold"/>
              </a:rPr>
              <a:t>DKS</a:t>
            </a:r>
          </a:p>
          <a:p>
            <a:pPr>
              <a:lnSpc>
                <a:spcPct val="90000"/>
              </a:lnSpc>
            </a:pPr>
            <a:r>
              <a:rPr sz="550">
                <a:solidFill>
                  <a:srgbClr val="FFFFFF"/>
                </a:solidFill>
                <a:latin typeface="Segoe UI"/>
              </a:rPr>
              <a:t>DIGITAL KNOWLEDGE SCHOOL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777240" y="2130552"/>
            <a:ext cx="118872" cy="118872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10312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FFAA00"/>
                </a:solidFill>
                <a:latin typeface="Segoe UI Semibold"/>
              </a:rPr>
              <a:t>UN NUEVO PARADIGMA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2514600"/>
            <a:ext cx="10515600" cy="1463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4000" b="1">
                <a:solidFill>
                  <a:srgbClr val="FFFFFF"/>
                </a:solidFill>
                <a:latin typeface="Segoe UI Semibold"/>
              </a:rPr>
              <a:t>No solo analiza: decide y aplica
mejoras en producción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77240" y="4389120"/>
            <a:ext cx="1805940" cy="502920"/>
          </a:xfrm>
          <a:prstGeom prst="roundRect">
            <a:avLst>
              <a:gd name="adj" fmla="val 50000"/>
            </a:avLst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4389120"/>
            <a:ext cx="18059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300" b="1">
                <a:solidFill>
                  <a:srgbClr val="010032"/>
                </a:solidFill>
                <a:latin typeface="Segoe UI Semibold"/>
              </a:rPr>
              <a:t>55.000 clientes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811780" y="4389120"/>
            <a:ext cx="2286000" cy="502920"/>
          </a:xfrm>
          <a:prstGeom prst="roundRect">
            <a:avLst>
              <a:gd name="adj" fmla="val 50000"/>
            </a:avLst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811780" y="4389120"/>
            <a:ext cx="228600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300" b="1">
                <a:solidFill>
                  <a:srgbClr val="010032"/>
                </a:solidFill>
                <a:latin typeface="Segoe UI Semibold"/>
              </a:rPr>
              <a:t>6 fuentes unificadas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5326380" y="4389120"/>
            <a:ext cx="2862072" cy="502920"/>
          </a:xfrm>
          <a:prstGeom prst="roundRect">
            <a:avLst>
              <a:gd name="adj" fmla="val 50000"/>
            </a:avLst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326380" y="4389120"/>
            <a:ext cx="2862072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300" b="1">
                <a:solidFill>
                  <a:srgbClr val="010032"/>
                </a:solidFill>
                <a:latin typeface="Segoe UI Semibold"/>
              </a:rPr>
              <a:t>valor de seis cifras / año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" y="5303520"/>
            <a:ext cx="100584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500" b="0">
                <a:solidFill>
                  <a:srgbClr val="B9BDCC"/>
                </a:solidFill>
                <a:latin typeface="Segoe UI"/>
              </a:rPr>
              <a:t>El patrón —warehouse + MCP + agente con gobernanza— es replicable a cualquier SaaS B2B.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dk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6419088"/>
            <a:ext cx="232756" cy="2377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8136" y="6373368"/>
            <a:ext cx="2743200" cy="365760"/>
          </a:xfrm>
          <a:prstGeom prst="rect">
            <a:avLst/>
          </a:prstGeom>
          <a:noFill/>
        </p:spPr>
        <p:txBody>
          <a:bodyPr wrap="none" lIns="0" tIns="0" bIns="0">
            <a:spAutoFit/>
          </a:bodyPr>
          <a:lstStyle/>
          <a:p>
            <a:pPr>
              <a:lnSpc>
                <a:spcPct val="90000"/>
              </a:lnSpc>
            </a:pPr>
            <a:r>
              <a:rPr sz="1000" b="1">
                <a:solidFill>
                  <a:srgbClr val="010032"/>
                </a:solidFill>
                <a:latin typeface="Segoe UI Semibold"/>
              </a:rPr>
              <a:t>DKS</a:t>
            </a:r>
          </a:p>
          <a:p>
            <a:pPr>
              <a:lnSpc>
                <a:spcPct val="90000"/>
              </a:lnSpc>
            </a:pPr>
            <a:r>
              <a:rPr sz="550">
                <a:solidFill>
                  <a:srgbClr val="8F93A3"/>
                </a:solidFill>
                <a:latin typeface="Segoe UI"/>
              </a:rPr>
              <a:t>DIGITAL KNOWLEDGE SCHOOL</a:t>
            </a:r>
          </a:p>
        </p:txBody>
      </p:sp>
      <p:sp>
        <p:nvSpPr>
          <p:cNvPr id="5" name="Oval 4"/>
          <p:cNvSpPr/>
          <p:nvPr/>
        </p:nvSpPr>
        <p:spPr>
          <a:xfrm>
            <a:off x="777240" y="2313432"/>
            <a:ext cx="118872" cy="118872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05840" y="228600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FFAA00"/>
                </a:solidFill>
                <a:latin typeface="Segoe UI Semibold"/>
              </a:rPr>
              <a:t>GRACIAS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7240" y="2651760"/>
            <a:ext cx="10058400" cy="12801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5600" b="1">
                <a:solidFill>
                  <a:srgbClr val="010032"/>
                </a:solidFill>
                <a:latin typeface="Segoe UI Semibold"/>
              </a:rPr>
              <a:t>Gracias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794760"/>
            <a:ext cx="100584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2600" b="1">
                <a:solidFill>
                  <a:srgbClr val="FFAA00"/>
                </a:solidFill>
                <a:latin typeface="Segoe UI Semibold"/>
              </a:rPr>
              <a:t>¿Preguntas?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77240" y="5029200"/>
            <a:ext cx="10607040" cy="86868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234440" y="5029200"/>
            <a:ext cx="969264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400" b="0">
                <a:solidFill>
                  <a:srgbClr val="555B6E"/>
                </a:solidFill>
                <a:latin typeface="Segoe UI"/>
              </a:rPr>
              <a:t>Antonio Rodríguez de Tembleque   ·   TFM · Máster en IA Aplicada al Marketing   ·   17 de junio de 2026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dk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6419088"/>
            <a:ext cx="232756" cy="2377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8136" y="6373368"/>
            <a:ext cx="2743200" cy="365760"/>
          </a:xfrm>
          <a:prstGeom prst="rect">
            <a:avLst/>
          </a:prstGeom>
          <a:noFill/>
        </p:spPr>
        <p:txBody>
          <a:bodyPr wrap="none" lIns="0" tIns="0" bIns="0">
            <a:spAutoFit/>
          </a:bodyPr>
          <a:lstStyle/>
          <a:p>
            <a:pPr>
              <a:lnSpc>
                <a:spcPct val="90000"/>
              </a:lnSpc>
            </a:pPr>
            <a:r>
              <a:rPr sz="1000" b="1">
                <a:solidFill>
                  <a:srgbClr val="010032"/>
                </a:solidFill>
                <a:latin typeface="Segoe UI Semibold"/>
              </a:rPr>
              <a:t>DKS</a:t>
            </a:r>
          </a:p>
          <a:p>
            <a:pPr>
              <a:lnSpc>
                <a:spcPct val="90000"/>
              </a:lnSpc>
            </a:pPr>
            <a:r>
              <a:rPr sz="550">
                <a:solidFill>
                  <a:srgbClr val="8F93A3"/>
                </a:solidFill>
                <a:latin typeface="Segoe UI"/>
              </a:rPr>
              <a:t>DIGITAL KNOWLEDGE SCHOOL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77295" y="640080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F93A3"/>
                </a:solidFill>
                <a:latin typeface="Segoe UI"/>
              </a:rPr>
              <a:t>15</a:t>
            </a:r>
          </a:p>
        </p:txBody>
      </p:sp>
      <p:sp>
        <p:nvSpPr>
          <p:cNvPr id="6" name="Oval 5"/>
          <p:cNvSpPr/>
          <p:nvPr/>
        </p:nvSpPr>
        <p:spPr>
          <a:xfrm>
            <a:off x="777240" y="594360"/>
            <a:ext cx="118872" cy="118872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56692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FFAA00"/>
                </a:solidFill>
                <a:latin typeface="Segoe UI Semibold"/>
              </a:rPr>
              <a:t>BACKUP · SEGURIDAD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932688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2900" b="1">
                <a:solidFill>
                  <a:srgbClr val="010032"/>
                </a:solidFill>
                <a:latin typeface="Segoe UI Semibold"/>
              </a:rPr>
              <a:t>Asistente text-to-SQL: 5 capas de solo lectura, SQL auditable</a:t>
            </a:r>
          </a:p>
        </p:txBody>
      </p:sp>
      <p:pic>
        <p:nvPicPr>
          <p:cNvPr id="9" name="Picture 8" descr="13-asistente-i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106" y="2286000"/>
            <a:ext cx="5453147" cy="3749039"/>
          </a:xfrm>
          <a:prstGeom prst="roundRect">
            <a:avLst>
              <a:gd name="adj" fmla="val 3500"/>
            </a:avLst>
          </a:prstGeom>
          <a:ln w="9525">
            <a:solidFill>
              <a:srgbClr val="E7E7EE"/>
            </a:solidFill>
          </a:ln>
          <a:effectLst>
            <a:outerShdw blurRad="228600" dist="88900" dir="5400000" rotWithShape="0">
              <a:srgbClr val="010032">
                <a:alpha val="18000"/>
              </a:srgbClr>
            </a:outerShdw>
          </a:effectLst>
        </p:spPr>
      </p:pic>
      <p:sp>
        <p:nvSpPr>
          <p:cNvPr id="10" name="Rounded Rectangle 9"/>
          <p:cNvSpPr/>
          <p:nvPr/>
        </p:nvSpPr>
        <p:spPr>
          <a:xfrm>
            <a:off x="777240" y="2377440"/>
            <a:ext cx="2926080" cy="603504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7E7E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941832" y="2523744"/>
            <a:ext cx="310896" cy="310896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2523744"/>
            <a:ext cx="310896" cy="3108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200" b="1">
                <a:solidFill>
                  <a:srgbClr val="010032"/>
                </a:solidFill>
                <a:latin typeface="Segoe UI Semibold"/>
              </a:rPr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1600" y="2377440"/>
            <a:ext cx="2286000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010032"/>
                </a:solidFill>
                <a:latin typeface="Segoe UI Semibold"/>
              </a:rPr>
              <a:t>Solo SELECT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77240" y="3127248"/>
            <a:ext cx="2926080" cy="603504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7E7E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941832" y="3273552"/>
            <a:ext cx="310896" cy="310896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41832" y="3273552"/>
            <a:ext cx="310896" cy="3108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200" b="1">
                <a:solidFill>
                  <a:srgbClr val="010032"/>
                </a:solidFill>
                <a:latin typeface="Segoe UI Semibold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3127248"/>
            <a:ext cx="2286000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010032"/>
                </a:solidFill>
                <a:latin typeface="Segoe UI Semibold"/>
              </a:rPr>
              <a:t>Una sola sentencia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77240" y="3877056"/>
            <a:ext cx="2926080" cy="603504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7E7E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941832" y="4023360"/>
            <a:ext cx="310896" cy="310896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41832" y="4023360"/>
            <a:ext cx="310896" cy="3108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200" b="1">
                <a:solidFill>
                  <a:srgbClr val="010032"/>
                </a:solidFill>
                <a:latin typeface="Segoe UI Semibold"/>
              </a:rPr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71600" y="3877056"/>
            <a:ext cx="2286000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010032"/>
                </a:solidFill>
                <a:latin typeface="Segoe UI Semibold"/>
              </a:rPr>
              <a:t>Bloqueo de escrituras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77240" y="4626864"/>
            <a:ext cx="2926080" cy="603504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7E7E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941832" y="4773168"/>
            <a:ext cx="310896" cy="310896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41832" y="4773168"/>
            <a:ext cx="310896" cy="3108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200" b="1">
                <a:solidFill>
                  <a:srgbClr val="010032"/>
                </a:solidFill>
                <a:latin typeface="Segoe UI Semibold"/>
              </a:rPr>
              <a:t>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71600" y="4626864"/>
            <a:ext cx="2286000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010032"/>
                </a:solidFill>
                <a:latin typeface="Segoe UI Semibold"/>
              </a:rPr>
              <a:t>Timeout de consulta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777240" y="5376672"/>
            <a:ext cx="2926080" cy="603504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7E7E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941832" y="5522976"/>
            <a:ext cx="310896" cy="310896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41832" y="5522976"/>
            <a:ext cx="310896" cy="31089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200" b="1">
                <a:solidFill>
                  <a:srgbClr val="010032"/>
                </a:solidFill>
                <a:latin typeface="Segoe UI Semibold"/>
              </a:rPr>
              <a:t>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371600" y="5376672"/>
            <a:ext cx="2286000" cy="60350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010032"/>
                </a:solidFill>
                <a:latin typeface="Segoe UI Semibold"/>
              </a:rPr>
              <a:t>Límite de filas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dk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6419088"/>
            <a:ext cx="232756" cy="2377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8136" y="6373368"/>
            <a:ext cx="2743200" cy="365760"/>
          </a:xfrm>
          <a:prstGeom prst="rect">
            <a:avLst/>
          </a:prstGeom>
          <a:noFill/>
        </p:spPr>
        <p:txBody>
          <a:bodyPr wrap="none" lIns="0" tIns="0" bIns="0">
            <a:spAutoFit/>
          </a:bodyPr>
          <a:lstStyle/>
          <a:p>
            <a:pPr>
              <a:lnSpc>
                <a:spcPct val="90000"/>
              </a:lnSpc>
            </a:pPr>
            <a:r>
              <a:rPr sz="1000" b="1">
                <a:solidFill>
                  <a:srgbClr val="010032"/>
                </a:solidFill>
                <a:latin typeface="Segoe UI Semibold"/>
              </a:rPr>
              <a:t>DKS</a:t>
            </a:r>
          </a:p>
          <a:p>
            <a:pPr>
              <a:lnSpc>
                <a:spcPct val="90000"/>
              </a:lnSpc>
            </a:pPr>
            <a:r>
              <a:rPr sz="550">
                <a:solidFill>
                  <a:srgbClr val="8F93A3"/>
                </a:solidFill>
                <a:latin typeface="Segoe UI"/>
              </a:rPr>
              <a:t>DIGITAL KNOWLEDGE SCHOOL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77295" y="640080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F93A3"/>
                </a:solidFill>
                <a:latin typeface="Segoe UI"/>
              </a:rPr>
              <a:t>1</a:t>
            </a:r>
          </a:p>
        </p:txBody>
      </p:sp>
      <p:sp>
        <p:nvSpPr>
          <p:cNvPr id="6" name="Oval 5"/>
          <p:cNvSpPr/>
          <p:nvPr/>
        </p:nvSpPr>
        <p:spPr>
          <a:xfrm>
            <a:off x="777240" y="594360"/>
            <a:ext cx="118872" cy="118872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56692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FFAA00"/>
                </a:solidFill>
                <a:latin typeface="Segoe UI Semibold"/>
              </a:rPr>
              <a:t>AGENDA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932688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2900" b="1">
                <a:solidFill>
                  <a:srgbClr val="010032"/>
                </a:solidFill>
                <a:latin typeface="Segoe UI Semibold"/>
              </a:rPr>
              <a:t>¿Qué veremos hoy?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77240" y="2651760"/>
            <a:ext cx="2542032" cy="246888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1051560" y="2971800"/>
            <a:ext cx="502920" cy="128016"/>
          </a:xfrm>
          <a:prstGeom prst="roundRect">
            <a:avLst>
              <a:gd name="adj" fmla="val 50000"/>
            </a:avLst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51560" y="3291840"/>
            <a:ext cx="1993392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800" b="1">
                <a:solidFill>
                  <a:srgbClr val="D7DAE3"/>
                </a:solidFill>
                <a:latin typeface="Segoe UI Semibold"/>
              </a:rPr>
              <a:t>01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51560" y="4069080"/>
            <a:ext cx="1993392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750" b="1">
                <a:solidFill>
                  <a:srgbClr val="010032"/>
                </a:solidFill>
                <a:latin typeface="Segoe UI Semibold"/>
              </a:rPr>
              <a:t>El problema de negocio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520440" y="2651760"/>
            <a:ext cx="2542032" cy="246888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3794760" y="2971800"/>
            <a:ext cx="502920" cy="128016"/>
          </a:xfrm>
          <a:prstGeom prst="roundRect">
            <a:avLst>
              <a:gd name="adj" fmla="val 50000"/>
            </a:avLst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794760" y="3291840"/>
            <a:ext cx="1993392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800" b="1">
                <a:solidFill>
                  <a:srgbClr val="D7DAE3"/>
                </a:solidFill>
                <a:latin typeface="Segoe UI Semibold"/>
              </a:rPr>
              <a:t>02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94760" y="4069080"/>
            <a:ext cx="1993392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750" b="1">
                <a:solidFill>
                  <a:srgbClr val="010032"/>
                </a:solidFill>
                <a:latin typeface="Segoe UI Semibold"/>
              </a:rPr>
              <a:t>La solución en producción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63640" y="2651760"/>
            <a:ext cx="2542032" cy="246888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6537960" y="2971800"/>
            <a:ext cx="502920" cy="128016"/>
          </a:xfrm>
          <a:prstGeom prst="roundRect">
            <a:avLst>
              <a:gd name="adj" fmla="val 50000"/>
            </a:avLst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537960" y="3291840"/>
            <a:ext cx="1993392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800" b="1">
                <a:solidFill>
                  <a:srgbClr val="D7DAE3"/>
                </a:solidFill>
                <a:latin typeface="Segoe UI Semibold"/>
              </a:rPr>
              <a:t>03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37960" y="4069080"/>
            <a:ext cx="1993392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750" b="1">
                <a:solidFill>
                  <a:srgbClr val="010032"/>
                </a:solidFill>
                <a:latin typeface="Segoe UI Semibold"/>
              </a:rPr>
              <a:t>Demo en vivo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9006840" y="2651760"/>
            <a:ext cx="2542032" cy="246888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9281160" y="2971800"/>
            <a:ext cx="502920" cy="128016"/>
          </a:xfrm>
          <a:prstGeom prst="roundRect">
            <a:avLst>
              <a:gd name="adj" fmla="val 50000"/>
            </a:avLst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281160" y="3291840"/>
            <a:ext cx="1993392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800" b="1">
                <a:solidFill>
                  <a:srgbClr val="D7DAE3"/>
                </a:solidFill>
                <a:latin typeface="Segoe UI Semibold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81160" y="4069080"/>
            <a:ext cx="1993392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750" b="1">
                <a:solidFill>
                  <a:srgbClr val="010032"/>
                </a:solidFill>
                <a:latin typeface="Segoe UI Semibold"/>
              </a:rPr>
              <a:t>Resultados y honestidad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dk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6419088"/>
            <a:ext cx="232756" cy="2377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8136" y="6373368"/>
            <a:ext cx="2743200" cy="365760"/>
          </a:xfrm>
          <a:prstGeom prst="rect">
            <a:avLst/>
          </a:prstGeom>
          <a:noFill/>
        </p:spPr>
        <p:txBody>
          <a:bodyPr wrap="none" lIns="0" tIns="0" bIns="0">
            <a:spAutoFit/>
          </a:bodyPr>
          <a:lstStyle/>
          <a:p>
            <a:pPr>
              <a:lnSpc>
                <a:spcPct val="90000"/>
              </a:lnSpc>
            </a:pPr>
            <a:r>
              <a:rPr sz="1000" b="1">
                <a:solidFill>
                  <a:srgbClr val="010032"/>
                </a:solidFill>
                <a:latin typeface="Segoe UI Semibold"/>
              </a:rPr>
              <a:t>DKS</a:t>
            </a:r>
          </a:p>
          <a:p>
            <a:pPr>
              <a:lnSpc>
                <a:spcPct val="90000"/>
              </a:lnSpc>
            </a:pPr>
            <a:r>
              <a:rPr sz="550">
                <a:solidFill>
                  <a:srgbClr val="8F93A3"/>
                </a:solidFill>
                <a:latin typeface="Segoe UI"/>
              </a:rPr>
              <a:t>DIGITAL KNOWLEDGE SCHOOL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77295" y="640080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F93A3"/>
                </a:solidFill>
                <a:latin typeface="Segoe UI"/>
              </a:rPr>
              <a:t>16</a:t>
            </a:r>
          </a:p>
        </p:txBody>
      </p:sp>
      <p:sp>
        <p:nvSpPr>
          <p:cNvPr id="6" name="Oval 5"/>
          <p:cNvSpPr/>
          <p:nvPr/>
        </p:nvSpPr>
        <p:spPr>
          <a:xfrm>
            <a:off x="777240" y="594360"/>
            <a:ext cx="118872" cy="118872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56692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FFAA00"/>
                </a:solidFill>
                <a:latin typeface="Segoe UI Semibold"/>
              </a:rPr>
              <a:t>BACKUP · ECONOMÍA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932688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2900" b="1">
                <a:solidFill>
                  <a:srgbClr val="010032"/>
                </a:solidFill>
                <a:latin typeface="Segoe UI Semibold"/>
              </a:rPr>
              <a:t>Análisis económico (€/mes): 8 partidas, 3 niveles de certeza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286000"/>
            <a:ext cx="10607040" cy="420624"/>
          </a:xfrm>
          <a:prstGeom prst="rect">
            <a:avLst/>
          </a:prstGeom>
          <a:solidFill>
            <a:srgbClr val="0100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05840" y="2286000"/>
            <a:ext cx="594360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1">
                <a:solidFill>
                  <a:srgbClr val="FFFFFF"/>
                </a:solidFill>
                <a:latin typeface="Segoe UI Semibold"/>
              </a:rPr>
              <a:t>Partida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06640" y="2286000"/>
            <a:ext cx="164592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</a:pPr>
            <a:r>
              <a:rPr sz="1300" b="1">
                <a:solidFill>
                  <a:srgbClr val="FFFFFF"/>
                </a:solidFill>
                <a:latin typeface="Segoe UI Semibold"/>
              </a:rPr>
              <a:t>Prudente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509760" y="2286000"/>
            <a:ext cx="164592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</a:pPr>
            <a:r>
              <a:rPr sz="1300" b="1">
                <a:solidFill>
                  <a:srgbClr val="FFFFFF"/>
                </a:solidFill>
                <a:latin typeface="Segoe UI Semibold"/>
              </a:rPr>
              <a:t>Realista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5840" y="2706624"/>
            <a:ext cx="594360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0">
                <a:solidFill>
                  <a:srgbClr val="010032"/>
                </a:solidFill>
                <a:latin typeface="Segoe UI"/>
              </a:rPr>
              <a:t>A1 · Optimización Ads (medido)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06640" y="2706624"/>
            <a:ext cx="164592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</a:pPr>
            <a:r>
              <a:rPr sz="1300" b="1">
                <a:solidFill>
                  <a:srgbClr val="9A6A00"/>
                </a:solidFill>
                <a:latin typeface="Segoe UI Semibold"/>
              </a:rPr>
              <a:t>340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509760" y="2706624"/>
            <a:ext cx="164592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</a:pPr>
            <a:r>
              <a:rPr sz="1300" b="1">
                <a:solidFill>
                  <a:srgbClr val="9A6A00"/>
                </a:solidFill>
                <a:latin typeface="Segoe UI Semibold"/>
              </a:rPr>
              <a:t>340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127248"/>
            <a:ext cx="10607040" cy="420624"/>
          </a:xfrm>
          <a:prstGeom prst="rect">
            <a:avLst/>
          </a:prstGeom>
          <a:solidFill>
            <a:srgbClr val="F6F6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05840" y="3127248"/>
            <a:ext cx="594360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0">
                <a:solidFill>
                  <a:srgbClr val="010032"/>
                </a:solidFill>
                <a:latin typeface="Segoe UI"/>
              </a:rPr>
              <a:t>A2 · Horas de marketing automatizadas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06640" y="3127248"/>
            <a:ext cx="164592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</a:pPr>
            <a:r>
              <a:rPr sz="1300" b="1">
                <a:solidFill>
                  <a:srgbClr val="9A6A00"/>
                </a:solidFill>
                <a:latin typeface="Segoe UI Semibold"/>
              </a:rPr>
              <a:t>1.600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509760" y="3127248"/>
            <a:ext cx="164592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</a:pPr>
            <a:r>
              <a:rPr sz="1300" b="1">
                <a:solidFill>
                  <a:srgbClr val="9A6A00"/>
                </a:solidFill>
                <a:latin typeface="Segoe UI Semibold"/>
              </a:rPr>
              <a:t>2.500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5840" y="3547872"/>
            <a:ext cx="594360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0">
                <a:solidFill>
                  <a:srgbClr val="010032"/>
                </a:solidFill>
                <a:latin typeface="Segoe UI"/>
              </a:rPr>
              <a:t>B1 · Equipo técnico no contratado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406640" y="3547872"/>
            <a:ext cx="164592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</a:pPr>
            <a:r>
              <a:rPr sz="1300" b="1">
                <a:solidFill>
                  <a:srgbClr val="9A6A00"/>
                </a:solidFill>
                <a:latin typeface="Segoe UI Semibold"/>
              </a:rPr>
              <a:t>2.500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509760" y="3547872"/>
            <a:ext cx="164592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</a:pPr>
            <a:r>
              <a:rPr sz="1300" b="1">
                <a:solidFill>
                  <a:srgbClr val="9A6A00"/>
                </a:solidFill>
                <a:latin typeface="Segoe UI Semibold"/>
              </a:rPr>
              <a:t>4.000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77240" y="3968496"/>
            <a:ext cx="10607040" cy="420624"/>
          </a:xfrm>
          <a:prstGeom prst="rect">
            <a:avLst/>
          </a:prstGeom>
          <a:solidFill>
            <a:srgbClr val="F6F6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05840" y="3968496"/>
            <a:ext cx="594360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0">
                <a:solidFill>
                  <a:srgbClr val="010032"/>
                </a:solidFill>
                <a:latin typeface="Segoe UI"/>
              </a:rPr>
              <a:t>B2 · CRM/CDP comercial evitado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06640" y="3968496"/>
            <a:ext cx="164592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</a:pPr>
            <a:r>
              <a:rPr sz="1300" b="1">
                <a:solidFill>
                  <a:srgbClr val="9A6A00"/>
                </a:solidFill>
                <a:latin typeface="Segoe UI Semibold"/>
              </a:rPr>
              <a:t>1.300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509760" y="3968496"/>
            <a:ext cx="164592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</a:pPr>
            <a:r>
              <a:rPr sz="1300" b="1">
                <a:solidFill>
                  <a:srgbClr val="9A6A00"/>
                </a:solidFill>
                <a:latin typeface="Segoe UI Semibold"/>
              </a:rPr>
              <a:t>3.000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05840" y="4389120"/>
            <a:ext cx="594360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0">
                <a:solidFill>
                  <a:srgbClr val="010032"/>
                </a:solidFill>
                <a:latin typeface="Segoe UI"/>
              </a:rPr>
              <a:t>B3 · Dashboard BI evitado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406640" y="4389120"/>
            <a:ext cx="164592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</a:pPr>
            <a:r>
              <a:rPr sz="1300" b="1">
                <a:solidFill>
                  <a:srgbClr val="9A6A00"/>
                </a:solidFill>
                <a:latin typeface="Segoe UI Semibold"/>
              </a:rPr>
              <a:t>150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509760" y="4389120"/>
            <a:ext cx="164592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</a:pPr>
            <a:r>
              <a:rPr sz="1300" b="1">
                <a:solidFill>
                  <a:srgbClr val="9A6A00"/>
                </a:solidFill>
                <a:latin typeface="Segoe UI Semibold"/>
              </a:rPr>
              <a:t>400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4809744"/>
            <a:ext cx="10607040" cy="420624"/>
          </a:xfrm>
          <a:prstGeom prst="rect">
            <a:avLst/>
          </a:prstGeom>
          <a:solidFill>
            <a:srgbClr val="F6F6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1005840" y="4809744"/>
            <a:ext cx="594360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0">
                <a:solidFill>
                  <a:srgbClr val="010032"/>
                </a:solidFill>
                <a:latin typeface="Segoe UI"/>
              </a:rPr>
              <a:t>B4 · Atribución closed-loop (opcional)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406640" y="4809744"/>
            <a:ext cx="164592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</a:pPr>
            <a:r>
              <a:rPr sz="1300" b="1">
                <a:solidFill>
                  <a:srgbClr val="9A6A00"/>
                </a:solidFill>
                <a:latin typeface="Segoe UI Semibold"/>
              </a:rPr>
              <a:t>—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509760" y="4809744"/>
            <a:ext cx="164592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</a:pPr>
            <a:r>
              <a:rPr sz="1300" b="1">
                <a:solidFill>
                  <a:srgbClr val="9A6A00"/>
                </a:solidFill>
                <a:latin typeface="Segoe UI Semibold"/>
              </a:rPr>
              <a:t>450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05840" y="5230368"/>
            <a:ext cx="594360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0">
                <a:solidFill>
                  <a:srgbClr val="010032"/>
                </a:solidFill>
                <a:latin typeface="Segoe UI"/>
              </a:rPr>
              <a:t>B5 · Email automation evitado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406640" y="5230368"/>
            <a:ext cx="164592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</a:pPr>
            <a:r>
              <a:rPr sz="1300" b="1">
                <a:solidFill>
                  <a:srgbClr val="9A6A00"/>
                </a:solidFill>
                <a:latin typeface="Segoe UI Semibold"/>
              </a:rPr>
              <a:t>300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509760" y="5230368"/>
            <a:ext cx="164592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</a:pPr>
            <a:r>
              <a:rPr sz="1300" b="1">
                <a:solidFill>
                  <a:srgbClr val="9A6A00"/>
                </a:solidFill>
                <a:latin typeface="Segoe UI Semibold"/>
              </a:rPr>
              <a:t>1.000</a:t>
            </a:r>
          </a:p>
        </p:txBody>
      </p:sp>
      <p:sp>
        <p:nvSpPr>
          <p:cNvPr id="37" name="Rectangle 36"/>
          <p:cNvSpPr/>
          <p:nvPr/>
        </p:nvSpPr>
        <p:spPr>
          <a:xfrm>
            <a:off x="777240" y="5650992"/>
            <a:ext cx="10607040" cy="420624"/>
          </a:xfrm>
          <a:prstGeom prst="rect">
            <a:avLst/>
          </a:prstGeom>
          <a:solidFill>
            <a:srgbClr val="F6F6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1005840" y="5650992"/>
            <a:ext cx="594360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0">
                <a:solidFill>
                  <a:srgbClr val="010032"/>
                </a:solidFill>
                <a:latin typeface="Segoe UI"/>
              </a:rPr>
              <a:t>C1 · Tráfico orgánico nuevo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406640" y="5650992"/>
            <a:ext cx="164592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</a:pPr>
            <a:r>
              <a:rPr sz="1300" b="1">
                <a:solidFill>
                  <a:srgbClr val="9A6A00"/>
                </a:solidFill>
                <a:latin typeface="Segoe UI Semibold"/>
              </a:rPr>
              <a:t>250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509760" y="5650992"/>
            <a:ext cx="1645920" cy="42062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r">
              <a:lnSpc>
                <a:spcPct val="105000"/>
              </a:lnSpc>
            </a:pPr>
            <a:r>
              <a:rPr sz="1300" b="1">
                <a:solidFill>
                  <a:srgbClr val="9A6A00"/>
                </a:solidFill>
                <a:latin typeface="Segoe UI Semibold"/>
              </a:rPr>
              <a:t>750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dk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6419088"/>
            <a:ext cx="232756" cy="2377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8136" y="6373368"/>
            <a:ext cx="2743200" cy="365760"/>
          </a:xfrm>
          <a:prstGeom prst="rect">
            <a:avLst/>
          </a:prstGeom>
          <a:noFill/>
        </p:spPr>
        <p:txBody>
          <a:bodyPr wrap="none" lIns="0" tIns="0" bIns="0">
            <a:spAutoFit/>
          </a:bodyPr>
          <a:lstStyle/>
          <a:p>
            <a:pPr>
              <a:lnSpc>
                <a:spcPct val="90000"/>
              </a:lnSpc>
            </a:pPr>
            <a:r>
              <a:rPr sz="1000" b="1">
                <a:solidFill>
                  <a:srgbClr val="010032"/>
                </a:solidFill>
                <a:latin typeface="Segoe UI Semibold"/>
              </a:rPr>
              <a:t>DKS</a:t>
            </a:r>
          </a:p>
          <a:p>
            <a:pPr>
              <a:lnSpc>
                <a:spcPct val="90000"/>
              </a:lnSpc>
            </a:pPr>
            <a:r>
              <a:rPr sz="550">
                <a:solidFill>
                  <a:srgbClr val="8F93A3"/>
                </a:solidFill>
                <a:latin typeface="Segoe UI"/>
              </a:rPr>
              <a:t>DIGITAL KNOWLEDGE SCHOOL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77295" y="640080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F93A3"/>
                </a:solidFill>
                <a:latin typeface="Segoe UI"/>
              </a:rPr>
              <a:t>2</a:t>
            </a:r>
          </a:p>
        </p:txBody>
      </p:sp>
      <p:sp>
        <p:nvSpPr>
          <p:cNvPr id="6" name="Oval 5"/>
          <p:cNvSpPr/>
          <p:nvPr/>
        </p:nvSpPr>
        <p:spPr>
          <a:xfrm>
            <a:off x="777240" y="594360"/>
            <a:ext cx="118872" cy="118872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56692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FFAA00"/>
                </a:solidFill>
                <a:latin typeface="Segoe UI Semibold"/>
              </a:rPr>
              <a:t>LA CIFRA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932688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2900" b="1">
                <a:solidFill>
                  <a:srgbClr val="010032"/>
                </a:solidFill>
                <a:latin typeface="Segoe UI Semibold"/>
              </a:rPr>
              <a:t>Genera o evita seis cifras al año — y cuesta menos de 170 €/mes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77240" y="2651760"/>
            <a:ext cx="5486400" cy="2743200"/>
          </a:xfrm>
          <a:prstGeom prst="roundRect">
            <a:avLst>
              <a:gd name="adj" fmla="val 5000"/>
            </a:avLst>
          </a:prstGeom>
          <a:solidFill>
            <a:srgbClr val="FFAA00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280160" y="3154680"/>
            <a:ext cx="45720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4600" b="1">
                <a:solidFill>
                  <a:srgbClr val="010032"/>
                </a:solidFill>
                <a:latin typeface="Segoe UI Semibold"/>
              </a:rPr>
              <a:t>77K – 149K €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80160" y="4206240"/>
            <a:ext cx="45720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700" b="0">
                <a:solidFill>
                  <a:srgbClr val="010032"/>
                </a:solidFill>
                <a:latin typeface="Segoe UI"/>
              </a:rPr>
              <a:t>generados o evitados al año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0160" y="4709160"/>
            <a:ext cx="45720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0">
                <a:solidFill>
                  <a:srgbClr val="7A5C00"/>
                </a:solidFill>
                <a:latin typeface="Segoe UI"/>
              </a:rPr>
              <a:t>(proyección prudente, separada de lo medido)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583680" y="2651760"/>
            <a:ext cx="4800600" cy="2743200"/>
          </a:xfrm>
          <a:prstGeom prst="roundRect">
            <a:avLst>
              <a:gd name="adj" fmla="val 5000"/>
            </a:avLst>
          </a:prstGeom>
          <a:solidFill>
            <a:srgbClr val="010032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086600" y="3154680"/>
            <a:ext cx="393192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4600" b="1">
                <a:solidFill>
                  <a:srgbClr val="FFFFFF"/>
                </a:solidFill>
                <a:latin typeface="Segoe UI Semibold"/>
              </a:rPr>
              <a:t>&lt; 170 € / mes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086600" y="4206240"/>
            <a:ext cx="39319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700" b="0">
                <a:solidFill>
                  <a:srgbClr val="B9BDCC"/>
                </a:solidFill>
                <a:latin typeface="Segoe UI"/>
              </a:rPr>
              <a:t>coste de infraestructura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086600" y="4663440"/>
            <a:ext cx="2194560" cy="457200"/>
          </a:xfrm>
          <a:prstGeom prst="roundRect">
            <a:avLst>
              <a:gd name="adj" fmla="val 50000"/>
            </a:avLst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086600" y="4663440"/>
            <a:ext cx="2194560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400" b="1">
                <a:solidFill>
                  <a:srgbClr val="010032"/>
                </a:solidFill>
                <a:latin typeface="Segoe UI Semibold"/>
              </a:rPr>
              <a:t>ROI  38× – 73×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dk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6419088"/>
            <a:ext cx="232756" cy="2377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8136" y="6373368"/>
            <a:ext cx="2743200" cy="365760"/>
          </a:xfrm>
          <a:prstGeom prst="rect">
            <a:avLst/>
          </a:prstGeom>
          <a:noFill/>
        </p:spPr>
        <p:txBody>
          <a:bodyPr wrap="none" lIns="0" tIns="0" bIns="0">
            <a:spAutoFit/>
          </a:bodyPr>
          <a:lstStyle/>
          <a:p>
            <a:pPr>
              <a:lnSpc>
                <a:spcPct val="90000"/>
              </a:lnSpc>
            </a:pPr>
            <a:r>
              <a:rPr sz="1000" b="1">
                <a:solidFill>
                  <a:srgbClr val="010032"/>
                </a:solidFill>
                <a:latin typeface="Segoe UI Semibold"/>
              </a:rPr>
              <a:t>DKS</a:t>
            </a:r>
          </a:p>
          <a:p>
            <a:pPr>
              <a:lnSpc>
                <a:spcPct val="90000"/>
              </a:lnSpc>
            </a:pPr>
            <a:r>
              <a:rPr sz="550">
                <a:solidFill>
                  <a:srgbClr val="8F93A3"/>
                </a:solidFill>
                <a:latin typeface="Segoe UI"/>
              </a:rPr>
              <a:t>DIGITAL KNOWLEDGE SCHOOL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77295" y="640080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F93A3"/>
                </a:solidFill>
                <a:latin typeface="Segoe UI"/>
              </a:rPr>
              <a:t>3</a:t>
            </a:r>
          </a:p>
        </p:txBody>
      </p:sp>
      <p:sp>
        <p:nvSpPr>
          <p:cNvPr id="6" name="Oval 5"/>
          <p:cNvSpPr/>
          <p:nvPr/>
        </p:nvSpPr>
        <p:spPr>
          <a:xfrm>
            <a:off x="777240" y="594360"/>
            <a:ext cx="118872" cy="118872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56692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FFAA00"/>
                </a:solidFill>
                <a:latin typeface="Segoe UI Semibold"/>
              </a:rPr>
              <a:t>CONTEXTO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932688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2900" b="1">
                <a:solidFill>
                  <a:srgbClr val="010032"/>
                </a:solidFill>
                <a:latin typeface="Segoe UI Semibold"/>
              </a:rPr>
              <a:t>Una operación grande de verdad, no un caso de laboratorio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77240" y="2560320"/>
            <a:ext cx="3401568" cy="265176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777240" y="2560320"/>
            <a:ext cx="3401568" cy="109728"/>
          </a:xfrm>
          <a:prstGeom prst="roundRect">
            <a:avLst>
              <a:gd name="adj" fmla="val 50000"/>
            </a:avLst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43000" y="3337560"/>
            <a:ext cx="2670048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4000" b="1">
                <a:solidFill>
                  <a:srgbClr val="010032"/>
                </a:solidFill>
                <a:latin typeface="Segoe UI Semibold"/>
              </a:rPr>
              <a:t>55.000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43000" y="4343400"/>
            <a:ext cx="2670048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sz="1450" b="0">
                <a:solidFill>
                  <a:srgbClr val="555B6E"/>
                </a:solidFill>
                <a:latin typeface="Segoe UI"/>
              </a:rPr>
              <a:t>clientes activos en la plataforma CFDI 4.0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407408" y="2560320"/>
            <a:ext cx="3401568" cy="265176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4407408" y="2560320"/>
            <a:ext cx="3401568" cy="109728"/>
          </a:xfrm>
          <a:prstGeom prst="roundRect">
            <a:avLst>
              <a:gd name="adj" fmla="val 50000"/>
            </a:avLst>
          </a:prstGeom>
          <a:solidFill>
            <a:srgbClr val="0D61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73168" y="3337560"/>
            <a:ext cx="2670048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4000" b="1">
                <a:solidFill>
                  <a:srgbClr val="010032"/>
                </a:solidFill>
                <a:latin typeface="Segoe UI Semibold"/>
              </a:rPr>
              <a:t>400-500K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73168" y="4343400"/>
            <a:ext cx="2670048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sz="1450" b="0">
                <a:solidFill>
                  <a:srgbClr val="555B6E"/>
                </a:solidFill>
                <a:latin typeface="Segoe UI"/>
              </a:rPr>
              <a:t>visitas al mes · 70% tráfico orgánico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037576" y="2560320"/>
            <a:ext cx="3401568" cy="265176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8037576" y="2560320"/>
            <a:ext cx="3401568" cy="109728"/>
          </a:xfrm>
          <a:prstGeom prst="roundRect">
            <a:avLst>
              <a:gd name="adj" fmla="val 50000"/>
            </a:avLst>
          </a:prstGeom>
          <a:solidFill>
            <a:srgbClr val="0100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403336" y="3337560"/>
            <a:ext cx="2670048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4000" b="1">
                <a:solidFill>
                  <a:srgbClr val="010032"/>
                </a:solidFill>
                <a:latin typeface="Segoe UI Semibold"/>
              </a:rPr>
              <a:t>≈ 375.000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03336" y="4343400"/>
            <a:ext cx="2670048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sz="1450" b="0">
                <a:solidFill>
                  <a:srgbClr val="555B6E"/>
                </a:solidFill>
                <a:latin typeface="Segoe UI"/>
              </a:rPr>
              <a:t>MXN de inversión mensual en Google Ads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5468112"/>
            <a:ext cx="1060704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350" b="0">
                <a:solidFill>
                  <a:srgbClr val="8F93A3"/>
                </a:solidFill>
                <a:latin typeface="Segoe UI"/>
              </a:rPr>
              <a:t>FactuFicticia · SaaS regulado en México, con segmento API de alto margen (20% de la cartera).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dk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6419088"/>
            <a:ext cx="232756" cy="2377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8136" y="6373368"/>
            <a:ext cx="2743200" cy="365760"/>
          </a:xfrm>
          <a:prstGeom prst="rect">
            <a:avLst/>
          </a:prstGeom>
          <a:noFill/>
        </p:spPr>
        <p:txBody>
          <a:bodyPr wrap="none" lIns="0" tIns="0" bIns="0">
            <a:spAutoFit/>
          </a:bodyPr>
          <a:lstStyle/>
          <a:p>
            <a:pPr>
              <a:lnSpc>
                <a:spcPct val="90000"/>
              </a:lnSpc>
            </a:pPr>
            <a:r>
              <a:rPr sz="1000" b="1">
                <a:solidFill>
                  <a:srgbClr val="010032"/>
                </a:solidFill>
                <a:latin typeface="Segoe UI Semibold"/>
              </a:rPr>
              <a:t>DKS</a:t>
            </a:r>
          </a:p>
          <a:p>
            <a:pPr>
              <a:lnSpc>
                <a:spcPct val="90000"/>
              </a:lnSpc>
            </a:pPr>
            <a:r>
              <a:rPr sz="550">
                <a:solidFill>
                  <a:srgbClr val="8F93A3"/>
                </a:solidFill>
                <a:latin typeface="Segoe UI"/>
              </a:rPr>
              <a:t>DIGITAL KNOWLEDGE SCHOOL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77295" y="640080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F93A3"/>
                </a:solidFill>
                <a:latin typeface="Segoe UI"/>
              </a:rPr>
              <a:t>4</a:t>
            </a:r>
          </a:p>
        </p:txBody>
      </p:sp>
      <p:sp>
        <p:nvSpPr>
          <p:cNvPr id="6" name="Oval 5"/>
          <p:cNvSpPr/>
          <p:nvPr/>
        </p:nvSpPr>
        <p:spPr>
          <a:xfrm>
            <a:off x="777240" y="594360"/>
            <a:ext cx="118872" cy="118872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56692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FFAA00"/>
                </a:solidFill>
                <a:latin typeface="Segoe UI Semibold"/>
              </a:rPr>
              <a:t>EL PROBLEMA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932688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2900" b="1">
                <a:solidFill>
                  <a:srgbClr val="010032"/>
                </a:solidFill>
                <a:latin typeface="Segoe UI Semibold"/>
              </a:rPr>
              <a:t>Pagamos por clics sin saber cuáles pagan: el ROAS era un espejismo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77240" y="2423160"/>
            <a:ext cx="10607040" cy="457200"/>
          </a:xfrm>
          <a:prstGeom prst="roundRect">
            <a:avLst>
              <a:gd name="adj" fmla="val 50000"/>
            </a:avLst>
          </a:prstGeom>
          <a:solidFill>
            <a:srgbClr val="F6F6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868680" y="2514600"/>
            <a:ext cx="7863840" cy="274320"/>
          </a:xfrm>
          <a:prstGeom prst="roundRect">
            <a:avLst>
              <a:gd name="adj" fmla="val 50000"/>
            </a:avLst>
          </a:prstGeom>
          <a:solidFill>
            <a:srgbClr val="FFE0A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2487168"/>
            <a:ext cx="7863840" cy="329184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050" b="1">
                <a:solidFill>
                  <a:srgbClr val="9A6A00"/>
                </a:solidFill>
                <a:latin typeface="Segoe UI Semibold"/>
              </a:rPr>
              <a:t>VENTANA CIEGA DE GOOGLE ADS</a:t>
            </a:r>
          </a:p>
        </p:txBody>
      </p:sp>
      <p:sp>
        <p:nvSpPr>
          <p:cNvPr id="12" name="Oval 11"/>
          <p:cNvSpPr/>
          <p:nvPr/>
        </p:nvSpPr>
        <p:spPr>
          <a:xfrm>
            <a:off x="777240" y="2542032"/>
            <a:ext cx="219456" cy="219456"/>
          </a:xfrm>
          <a:prstGeom prst="ellipse">
            <a:avLst/>
          </a:prstGeom>
          <a:solidFill>
            <a:srgbClr val="010032"/>
          </a:solidFill>
          <a:ln w="254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37160" y="2971800"/>
            <a:ext cx="15544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b="1">
                <a:solidFill>
                  <a:srgbClr val="010032"/>
                </a:solidFill>
                <a:latin typeface="Segoe UI Semibold"/>
              </a:rPr>
              <a:t>Día 0
Inicio trial</a:t>
            </a:r>
          </a:p>
        </p:txBody>
      </p:sp>
      <p:sp>
        <p:nvSpPr>
          <p:cNvPr id="14" name="Oval 13"/>
          <p:cNvSpPr/>
          <p:nvPr/>
        </p:nvSpPr>
        <p:spPr>
          <a:xfrm>
            <a:off x="8549640" y="2542032"/>
            <a:ext cx="219456" cy="219456"/>
          </a:xfrm>
          <a:prstGeom prst="ellipse">
            <a:avLst/>
          </a:prstGeom>
          <a:solidFill>
            <a:srgbClr val="010032"/>
          </a:solidFill>
          <a:ln w="254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909560" y="2971800"/>
            <a:ext cx="15544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b="1">
                <a:solidFill>
                  <a:srgbClr val="010032"/>
                </a:solidFill>
                <a:latin typeface="Segoe UI Semibold"/>
              </a:rPr>
              <a:t>Día 30
Google deja de mirar</a:t>
            </a:r>
          </a:p>
        </p:txBody>
      </p:sp>
      <p:sp>
        <p:nvSpPr>
          <p:cNvPr id="16" name="Oval 15"/>
          <p:cNvSpPr/>
          <p:nvPr/>
        </p:nvSpPr>
        <p:spPr>
          <a:xfrm>
            <a:off x="10744200" y="2542032"/>
            <a:ext cx="219456" cy="219456"/>
          </a:xfrm>
          <a:prstGeom prst="ellipse">
            <a:avLst/>
          </a:prstGeom>
          <a:solidFill>
            <a:srgbClr val="010032"/>
          </a:solidFill>
          <a:ln w="25400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104120" y="2971800"/>
            <a:ext cx="155448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b="1">
                <a:solidFill>
                  <a:srgbClr val="010032"/>
                </a:solidFill>
                <a:latin typeface="Segoe UI Semibold"/>
              </a:rPr>
              <a:t>Día 31-32
Pago real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77240" y="4114800"/>
            <a:ext cx="5166360" cy="1828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77240" y="4114800"/>
            <a:ext cx="91440" cy="1828800"/>
          </a:xfrm>
          <a:prstGeom prst="rect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188720" y="4434840"/>
            <a:ext cx="45720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600" b="1">
                <a:solidFill>
                  <a:srgbClr val="010032"/>
                </a:solidFill>
                <a:latin typeface="Segoe UI Semibold"/>
              </a:rPr>
              <a:t>Causa 1 · El trial de 30 días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88720" y="4983480"/>
            <a:ext cx="45262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350" b="0">
                <a:solidFill>
                  <a:srgbClr val="555B6E"/>
                </a:solidFill>
                <a:latin typeface="Segoe UI"/>
              </a:rPr>
              <a:t>El cliente compra el día 31-32, cuando Google Ads ya dejó de mirar. El ROAS cuenta registros gratuitos, no pagos reales.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217920" y="4114800"/>
            <a:ext cx="5166360" cy="1828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6217920" y="4114800"/>
            <a:ext cx="91440" cy="1828800"/>
          </a:xfrm>
          <a:prstGeom prst="rect">
            <a:avLst/>
          </a:prstGeom>
          <a:solidFill>
            <a:srgbClr val="0100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629400" y="4434840"/>
            <a:ext cx="45720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600" b="1">
                <a:solidFill>
                  <a:srgbClr val="010032"/>
                </a:solidFill>
                <a:latin typeface="Segoe UI Semibold"/>
              </a:rPr>
              <a:t>Causa 2 · Datos en silos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29400" y="4983480"/>
            <a:ext cx="452628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350" b="0">
                <a:solidFill>
                  <a:srgbClr val="555B6E"/>
                </a:solidFill>
                <a:latin typeface="Segoe UI"/>
              </a:rPr>
              <a:t>Pagos, CRM, soporte, Ads y analítica no se hablan. Decisiones a ciegas y reportes que tardan 15-20 días.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dk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6419088"/>
            <a:ext cx="232756" cy="2377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8136" y="6373368"/>
            <a:ext cx="2743200" cy="365760"/>
          </a:xfrm>
          <a:prstGeom prst="rect">
            <a:avLst/>
          </a:prstGeom>
          <a:noFill/>
        </p:spPr>
        <p:txBody>
          <a:bodyPr wrap="none" lIns="0" tIns="0" bIns="0">
            <a:spAutoFit/>
          </a:bodyPr>
          <a:lstStyle/>
          <a:p>
            <a:pPr>
              <a:lnSpc>
                <a:spcPct val="90000"/>
              </a:lnSpc>
            </a:pPr>
            <a:r>
              <a:rPr sz="1000" b="1">
                <a:solidFill>
                  <a:srgbClr val="010032"/>
                </a:solidFill>
                <a:latin typeface="Segoe UI Semibold"/>
              </a:rPr>
              <a:t>DKS</a:t>
            </a:r>
          </a:p>
          <a:p>
            <a:pPr>
              <a:lnSpc>
                <a:spcPct val="90000"/>
              </a:lnSpc>
            </a:pPr>
            <a:r>
              <a:rPr sz="550">
                <a:solidFill>
                  <a:srgbClr val="8F93A3"/>
                </a:solidFill>
                <a:latin typeface="Segoe UI"/>
              </a:rPr>
              <a:t>DIGITAL KNOWLEDGE SCHOOL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77295" y="640080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F93A3"/>
                </a:solidFill>
                <a:latin typeface="Segoe UI"/>
              </a:rPr>
              <a:t>5</a:t>
            </a:r>
          </a:p>
        </p:txBody>
      </p:sp>
      <p:sp>
        <p:nvSpPr>
          <p:cNvPr id="6" name="Oval 5"/>
          <p:cNvSpPr/>
          <p:nvPr/>
        </p:nvSpPr>
        <p:spPr>
          <a:xfrm>
            <a:off x="777240" y="594360"/>
            <a:ext cx="118872" cy="118872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56692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FFAA00"/>
                </a:solidFill>
                <a:latin typeface="Segoe UI Semibold"/>
              </a:rPr>
              <a:t>EL PIVOT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932688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2900" b="1">
                <a:solidFill>
                  <a:srgbClr val="010032"/>
                </a:solidFill>
                <a:latin typeface="Segoe UI Semibold"/>
              </a:rPr>
              <a:t>Probamos lo estándar antes de construir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68880"/>
            <a:ext cx="10607040" cy="502920"/>
          </a:xfrm>
          <a:prstGeom prst="rect">
            <a:avLst/>
          </a:prstGeom>
          <a:solidFill>
            <a:srgbClr val="0100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2468880"/>
            <a:ext cx="283464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1">
                <a:solidFill>
                  <a:srgbClr val="FFFFFF"/>
                </a:solidFill>
                <a:latin typeface="Segoe UI Semibold"/>
              </a:rPr>
              <a:t>Solución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69080" y="2468880"/>
            <a:ext cx="173736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300" b="1">
                <a:solidFill>
                  <a:srgbClr val="FFFFFF"/>
                </a:solidFill>
                <a:latin typeface="Segoe UI Semibold"/>
              </a:rPr>
              <a:t>Datos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80760" y="2468880"/>
            <a:ext cx="210312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300" b="1">
                <a:solidFill>
                  <a:srgbClr val="FFFFFF"/>
                </a:solidFill>
                <a:latin typeface="Segoe UI Semibold"/>
              </a:rPr>
              <a:t>IA / decisión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458200" y="2468880"/>
            <a:ext cx="128016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300" b="1">
                <a:solidFill>
                  <a:srgbClr val="FFFFFF"/>
                </a:solidFill>
                <a:latin typeface="Segoe UI Semibold"/>
              </a:rPr>
              <a:t>Coste/mes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12680" y="2468880"/>
            <a:ext cx="1280160" cy="502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300" b="1">
                <a:solidFill>
                  <a:srgbClr val="FFFFFF"/>
                </a:solidFill>
                <a:latin typeface="Segoe UI Semibold"/>
              </a:rPr>
              <a:t>Veredicto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77240" y="3026664"/>
            <a:ext cx="10607040" cy="850392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7E7E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0120" y="2971800"/>
            <a:ext cx="283464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350" b="1">
                <a:solidFill>
                  <a:srgbClr val="010032"/>
                </a:solidFill>
                <a:latin typeface="Segoe UI Semibold"/>
              </a:rPr>
              <a:t>n8n (self-hosted)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69080" y="2971800"/>
            <a:ext cx="173736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250" b="0">
                <a:solidFill>
                  <a:srgbClr val="555B6E"/>
                </a:solidFill>
                <a:latin typeface="Segoe UI"/>
              </a:rPr>
              <a:t>Parcial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080760" y="2971800"/>
            <a:ext cx="210312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250" b="0">
                <a:solidFill>
                  <a:srgbClr val="555B6E"/>
                </a:solidFill>
                <a:latin typeface="Segoe UI"/>
              </a:rPr>
              <a:t>No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2971800"/>
            <a:ext cx="128016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250" b="0">
                <a:solidFill>
                  <a:srgbClr val="555B6E"/>
                </a:solidFill>
                <a:latin typeface="Segoe UI"/>
              </a:rPr>
              <a:t>&lt; 35 €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921240" y="3250692"/>
            <a:ext cx="1280160" cy="402336"/>
          </a:xfrm>
          <a:prstGeom prst="roundRect">
            <a:avLst>
              <a:gd name="adj" fmla="val 50000"/>
            </a:avLst>
          </a:prstGeom>
          <a:solidFill>
            <a:srgbClr val="E34D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921240" y="3250692"/>
            <a:ext cx="128016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050" b="1">
                <a:solidFill>
                  <a:srgbClr val="FFFFFF"/>
                </a:solidFill>
                <a:latin typeface="Segoe UI Semibold"/>
              </a:rPr>
              <a:t>Insuficiente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77240" y="3986784"/>
            <a:ext cx="10607040" cy="850392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E7E7E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60120" y="3931920"/>
            <a:ext cx="283464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350" b="1">
                <a:solidFill>
                  <a:srgbClr val="010032"/>
                </a:solidFill>
                <a:latin typeface="Segoe UI Semibold"/>
              </a:rPr>
              <a:t>CDP Connectif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69080" y="3931920"/>
            <a:ext cx="173736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250" b="0">
                <a:solidFill>
                  <a:srgbClr val="555B6E"/>
                </a:solidFill>
                <a:latin typeface="Segoe UI"/>
              </a:rPr>
              <a:t>Buena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80760" y="3931920"/>
            <a:ext cx="210312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250" b="0">
                <a:solidFill>
                  <a:srgbClr val="555B6E"/>
                </a:solidFill>
                <a:latin typeface="Segoe UI"/>
              </a:rPr>
              <a:t>Caja negra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458200" y="3931920"/>
            <a:ext cx="128016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250" b="0">
                <a:solidFill>
                  <a:srgbClr val="555B6E"/>
                </a:solidFill>
                <a:latin typeface="Segoe UI"/>
              </a:rPr>
              <a:t>1.300 €+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9921240" y="4210812"/>
            <a:ext cx="1280160" cy="402336"/>
          </a:xfrm>
          <a:prstGeom prst="roundRect">
            <a:avLst>
              <a:gd name="adj" fmla="val 50000"/>
            </a:avLst>
          </a:prstGeom>
          <a:solidFill>
            <a:srgbClr val="E34D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921240" y="4210812"/>
            <a:ext cx="128016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050" b="1">
                <a:solidFill>
                  <a:srgbClr val="FFFFFF"/>
                </a:solidFill>
                <a:latin typeface="Segoe UI Semibold"/>
              </a:rPr>
              <a:t>Cara / rígida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77240" y="4946904"/>
            <a:ext cx="10607040" cy="850392"/>
          </a:xfrm>
          <a:prstGeom prst="roundRect">
            <a:avLst>
              <a:gd name="adj" fmla="val 5000"/>
            </a:avLst>
          </a:prstGeom>
          <a:solidFill>
            <a:srgbClr val="FEFBE3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777240" y="4946904"/>
            <a:ext cx="91440" cy="850392"/>
          </a:xfrm>
          <a:prstGeom prst="rect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960120" y="4892040"/>
            <a:ext cx="283464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350" b="1">
                <a:solidFill>
                  <a:srgbClr val="010032"/>
                </a:solidFill>
                <a:latin typeface="Segoe UI Semibold"/>
              </a:rPr>
              <a:t>Orquestador propio + MCP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069080" y="4892040"/>
            <a:ext cx="173736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250" b="0">
                <a:solidFill>
                  <a:srgbClr val="555B6E"/>
                </a:solidFill>
                <a:latin typeface="Segoe UI"/>
              </a:rPr>
              <a:t>Total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080760" y="4892040"/>
            <a:ext cx="210312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250" b="0">
                <a:solidFill>
                  <a:srgbClr val="555B6E"/>
                </a:solidFill>
                <a:latin typeface="Segoe UI"/>
              </a:rPr>
              <a:t>Claude + acciones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458200" y="4892040"/>
            <a:ext cx="1280160" cy="9601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250" b="0">
                <a:solidFill>
                  <a:srgbClr val="555B6E"/>
                </a:solidFill>
                <a:latin typeface="Segoe UI"/>
              </a:rPr>
              <a:t>&lt; 170 €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9921240" y="5170932"/>
            <a:ext cx="1280160" cy="402336"/>
          </a:xfrm>
          <a:prstGeom prst="roundRect">
            <a:avLst>
              <a:gd name="adj" fmla="val 50000"/>
            </a:avLst>
          </a:prstGeom>
          <a:solidFill>
            <a:srgbClr val="2DA5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9921240" y="5170932"/>
            <a:ext cx="1280160" cy="402336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1050" b="1">
                <a:solidFill>
                  <a:srgbClr val="FFFFFF"/>
                </a:solidFill>
                <a:latin typeface="Segoe UI Semibold"/>
              </a:rPr>
              <a:t>Elegido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dk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6419088"/>
            <a:ext cx="232756" cy="2377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8136" y="6373368"/>
            <a:ext cx="2743200" cy="365760"/>
          </a:xfrm>
          <a:prstGeom prst="rect">
            <a:avLst/>
          </a:prstGeom>
          <a:noFill/>
        </p:spPr>
        <p:txBody>
          <a:bodyPr wrap="none" lIns="0" tIns="0" bIns="0">
            <a:spAutoFit/>
          </a:bodyPr>
          <a:lstStyle/>
          <a:p>
            <a:pPr>
              <a:lnSpc>
                <a:spcPct val="90000"/>
              </a:lnSpc>
            </a:pPr>
            <a:r>
              <a:rPr sz="1000" b="1">
                <a:solidFill>
                  <a:srgbClr val="010032"/>
                </a:solidFill>
                <a:latin typeface="Segoe UI Semibold"/>
              </a:rPr>
              <a:t>DKS</a:t>
            </a:r>
          </a:p>
          <a:p>
            <a:pPr>
              <a:lnSpc>
                <a:spcPct val="90000"/>
              </a:lnSpc>
            </a:pPr>
            <a:r>
              <a:rPr sz="550">
                <a:solidFill>
                  <a:srgbClr val="8F93A3"/>
                </a:solidFill>
                <a:latin typeface="Segoe UI"/>
              </a:rPr>
              <a:t>DIGITAL KNOWLEDGE SCHOOL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77295" y="640080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F93A3"/>
                </a:solidFill>
                <a:latin typeface="Segoe UI"/>
              </a:rPr>
              <a:t>6</a:t>
            </a:r>
          </a:p>
        </p:txBody>
      </p:sp>
      <p:sp>
        <p:nvSpPr>
          <p:cNvPr id="6" name="Oval 5"/>
          <p:cNvSpPr/>
          <p:nvPr/>
        </p:nvSpPr>
        <p:spPr>
          <a:xfrm>
            <a:off x="777240" y="594360"/>
            <a:ext cx="118872" cy="118872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56692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FFAA00"/>
                </a:solidFill>
                <a:latin typeface="Segoe UI Semibold"/>
              </a:rPr>
              <a:t>ARQUITECTURA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932688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2900" b="1">
                <a:solidFill>
                  <a:srgbClr val="010032"/>
                </a:solidFill>
                <a:latin typeface="Segoe UI Semibold"/>
              </a:rPr>
              <a:t>Cuatro capas sobre el estándar MCP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77240" y="2468880"/>
            <a:ext cx="10607040" cy="841248"/>
          </a:xfrm>
          <a:prstGeom prst="roundRect">
            <a:avLst>
              <a:gd name="adj" fmla="val 8000"/>
            </a:avLst>
          </a:prstGeom>
          <a:solidFill>
            <a:srgbClr val="010032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234440" y="2606040"/>
            <a:ext cx="384048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450" b="1">
                <a:solidFill>
                  <a:srgbClr val="FFFFFF"/>
                </a:solidFill>
                <a:latin typeface="Segoe UI Semibold"/>
              </a:rPr>
              <a:t>CAPA 1 · Cliente agéntico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66360" y="2468880"/>
            <a:ext cx="5943600" cy="8412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0">
                <a:solidFill>
                  <a:srgbClr val="FFFFFF"/>
                </a:solidFill>
                <a:latin typeface="Segoe UI"/>
              </a:rPr>
              <a:t>Claude Code — lenguaje natural, operador humano al mando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77240" y="3474720"/>
            <a:ext cx="10607040" cy="841248"/>
          </a:xfrm>
          <a:prstGeom prst="roundRect">
            <a:avLst>
              <a:gd name="adj" fmla="val 8000"/>
            </a:avLst>
          </a:prstGeom>
          <a:solidFill>
            <a:srgbClr val="0D61F2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234440" y="3611880"/>
            <a:ext cx="384048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450" b="1">
                <a:solidFill>
                  <a:srgbClr val="FFFFFF"/>
                </a:solidFill>
                <a:latin typeface="Segoe UI Semibold"/>
              </a:rPr>
              <a:t>CAPA 2 · 5 servidores MCP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66360" y="3474720"/>
            <a:ext cx="5943600" cy="8412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0">
                <a:solidFill>
                  <a:srgbClr val="FFFFFF"/>
                </a:solidFill>
                <a:latin typeface="Segoe UI"/>
              </a:rPr>
              <a:t>Google Ads · GA4 · Search Console · DataForSEO · MCP propio Facturama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77240" y="4480560"/>
            <a:ext cx="10607040" cy="841248"/>
          </a:xfrm>
          <a:prstGeom prst="roundRect">
            <a:avLst>
              <a:gd name="adj" fmla="val 8000"/>
            </a:avLst>
          </a:prstGeom>
          <a:solidFill>
            <a:srgbClr val="2DA581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234440" y="4617720"/>
            <a:ext cx="384048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450" b="1">
                <a:solidFill>
                  <a:srgbClr val="FFFFFF"/>
                </a:solidFill>
                <a:latin typeface="Segoe UI Semibold"/>
              </a:rPr>
              <a:t>CAPA 3 · Warehouse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66360" y="4480560"/>
            <a:ext cx="5943600" cy="8412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0">
                <a:solidFill>
                  <a:srgbClr val="FFFFFF"/>
                </a:solidFill>
                <a:latin typeface="Segoe UI"/>
              </a:rPr>
              <a:t>Supabase (PostgreSQL) · 12 tablas unificadas · webhooks + CRON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77240" y="5486400"/>
            <a:ext cx="10607040" cy="841248"/>
          </a:xfrm>
          <a:prstGeom prst="roundRect">
            <a:avLst>
              <a:gd name="adj" fmla="val 8000"/>
            </a:avLst>
          </a:prstGeom>
          <a:solidFill>
            <a:srgbClr val="FFAA00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234440" y="5623560"/>
            <a:ext cx="384048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450" b="1">
                <a:solidFill>
                  <a:srgbClr val="010032"/>
                </a:solidFill>
                <a:latin typeface="Segoe UI Semibold"/>
              </a:rPr>
              <a:t>CAPA 4 · Vistas operativas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166360" y="5486400"/>
            <a:ext cx="5943600" cy="841248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300" b="0">
                <a:solidFill>
                  <a:srgbClr val="010032"/>
                </a:solidFill>
                <a:latin typeface="Segoe UI"/>
              </a:rPr>
              <a:t>Next.js en Vercel · 7 pantallas que el equipo entiende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dk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6419088"/>
            <a:ext cx="232756" cy="2377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8136" y="6373368"/>
            <a:ext cx="2743200" cy="365760"/>
          </a:xfrm>
          <a:prstGeom prst="rect">
            <a:avLst/>
          </a:prstGeom>
          <a:noFill/>
        </p:spPr>
        <p:txBody>
          <a:bodyPr wrap="none" lIns="0" tIns="0" bIns="0">
            <a:spAutoFit/>
          </a:bodyPr>
          <a:lstStyle/>
          <a:p>
            <a:pPr>
              <a:lnSpc>
                <a:spcPct val="90000"/>
              </a:lnSpc>
            </a:pPr>
            <a:r>
              <a:rPr sz="1000" b="1">
                <a:solidFill>
                  <a:srgbClr val="010032"/>
                </a:solidFill>
                <a:latin typeface="Segoe UI Semibold"/>
              </a:rPr>
              <a:t>DKS</a:t>
            </a:r>
          </a:p>
          <a:p>
            <a:pPr>
              <a:lnSpc>
                <a:spcPct val="90000"/>
              </a:lnSpc>
            </a:pPr>
            <a:r>
              <a:rPr sz="550">
                <a:solidFill>
                  <a:srgbClr val="8F93A3"/>
                </a:solidFill>
                <a:latin typeface="Segoe UI"/>
              </a:rPr>
              <a:t>DIGITAL KNOWLEDGE SCHOOL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77295" y="640080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F93A3"/>
                </a:solidFill>
                <a:latin typeface="Segoe UI"/>
              </a:rPr>
              <a:t>7</a:t>
            </a:r>
          </a:p>
        </p:txBody>
      </p:sp>
      <p:sp>
        <p:nvSpPr>
          <p:cNvPr id="6" name="Oval 5"/>
          <p:cNvSpPr/>
          <p:nvPr/>
        </p:nvSpPr>
        <p:spPr>
          <a:xfrm>
            <a:off x="777240" y="594360"/>
            <a:ext cx="118872" cy="118872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56692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FFAA00"/>
                </a:solidFill>
                <a:latin typeface="Segoe UI Semibold"/>
              </a:rPr>
              <a:t>LA SOLUCIÓN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932688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2900" b="1">
                <a:solidFill>
                  <a:srgbClr val="010032"/>
                </a:solidFill>
                <a:latin typeface="Segoe UI Semibold"/>
              </a:rPr>
              <a:t>Cuatro piezas, un solo sistema en producción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77240" y="2560320"/>
            <a:ext cx="2542032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069848" y="2907792"/>
            <a:ext cx="548640" cy="548640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69848" y="2907792"/>
            <a:ext cx="54864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2000" b="1">
                <a:solidFill>
                  <a:srgbClr val="010032"/>
                </a:solidFill>
                <a:latin typeface="Segoe UI Semibold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9848" y="3657600"/>
            <a:ext cx="1993392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600" b="1">
                <a:solidFill>
                  <a:srgbClr val="010032"/>
                </a:solidFill>
                <a:latin typeface="Segoe UI Semibold"/>
              </a:rPr>
              <a:t>Orquestador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9848" y="4160520"/>
            <a:ext cx="1993392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250" b="0">
                <a:solidFill>
                  <a:srgbClr val="555B6E"/>
                </a:solidFill>
                <a:latin typeface="Segoe UI"/>
              </a:rPr>
              <a:t>Seis fuentes unificadas. Siete vistas que se actualizan solas cada mañana.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520440" y="2560320"/>
            <a:ext cx="2542032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3813048" y="2907792"/>
            <a:ext cx="548640" cy="548640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813048" y="2907792"/>
            <a:ext cx="54864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2000" b="1">
                <a:solidFill>
                  <a:srgbClr val="010032"/>
                </a:solidFill>
                <a:latin typeface="Segoe UI Semibold"/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13048" y="3657600"/>
            <a:ext cx="1993392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600" b="1">
                <a:solidFill>
                  <a:srgbClr val="010032"/>
                </a:solidFill>
                <a:latin typeface="Segoe UI Semibold"/>
              </a:rPr>
              <a:t>Agente IA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13048" y="4160520"/>
            <a:ext cx="1993392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250" b="0">
                <a:solidFill>
                  <a:srgbClr val="555B6E"/>
                </a:solidFill>
                <a:latin typeface="Segoe UI"/>
              </a:rPr>
              <a:t>Se le habla en lenguaje natural; analiza y, con aprobación humana, ejecuta cambios reversibles.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63640" y="2560320"/>
            <a:ext cx="2542032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6556248" y="2907792"/>
            <a:ext cx="548640" cy="548640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556248" y="2907792"/>
            <a:ext cx="54864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2000" b="1">
                <a:solidFill>
                  <a:srgbClr val="010032"/>
                </a:solidFill>
                <a:latin typeface="Segoe UI Semibold"/>
              </a:rP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56248" y="3657600"/>
            <a:ext cx="1993392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600" b="1">
                <a:solidFill>
                  <a:srgbClr val="010032"/>
                </a:solidFill>
                <a:latin typeface="Segoe UI Semibold"/>
              </a:rPr>
              <a:t>Asistente embebido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56248" y="4160520"/>
            <a:ext cx="1993392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250" b="0">
                <a:solidFill>
                  <a:srgbClr val="555B6E"/>
                </a:solidFill>
                <a:latin typeface="Segoe UI"/>
              </a:rPr>
              <a:t>Chat en el dashboard: cualquiera pregunta a los datos en solo lectura, con el SQL visible.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006840" y="2560320"/>
            <a:ext cx="2542032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9299448" y="2907792"/>
            <a:ext cx="548640" cy="548640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299448" y="2907792"/>
            <a:ext cx="548640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5000"/>
              </a:lnSpc>
            </a:pPr>
            <a:r>
              <a:rPr sz="2000" b="1">
                <a:solidFill>
                  <a:srgbClr val="010032"/>
                </a:solidFill>
                <a:latin typeface="Segoe UI Semibold"/>
              </a:rPr>
              <a:t>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299448" y="3657600"/>
            <a:ext cx="1993392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600" b="1">
                <a:solidFill>
                  <a:srgbClr val="010032"/>
                </a:solidFill>
                <a:latin typeface="Segoe UI Semibold"/>
              </a:rPr>
              <a:t>SEO con producto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299448" y="4160520"/>
            <a:ext cx="1993392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250" b="0">
                <a:solidFill>
                  <a:srgbClr val="555B6E"/>
                </a:solidFill>
                <a:latin typeface="Segoe UI"/>
              </a:rPr>
              <a:t>Calculadoras fiscales y contenido GEO/AEO citado por ChatGPT y Gemini.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dks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" y="6419088"/>
            <a:ext cx="232756" cy="23774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88136" y="6373368"/>
            <a:ext cx="2743200" cy="365760"/>
          </a:xfrm>
          <a:prstGeom prst="rect">
            <a:avLst/>
          </a:prstGeom>
          <a:noFill/>
        </p:spPr>
        <p:txBody>
          <a:bodyPr wrap="none" lIns="0" tIns="0" bIns="0">
            <a:spAutoFit/>
          </a:bodyPr>
          <a:lstStyle/>
          <a:p>
            <a:pPr>
              <a:lnSpc>
                <a:spcPct val="90000"/>
              </a:lnSpc>
            </a:pPr>
            <a:r>
              <a:rPr sz="1000" b="1">
                <a:solidFill>
                  <a:srgbClr val="010032"/>
                </a:solidFill>
                <a:latin typeface="Segoe UI Semibold"/>
              </a:rPr>
              <a:t>DKS</a:t>
            </a:r>
          </a:p>
          <a:p>
            <a:pPr>
              <a:lnSpc>
                <a:spcPct val="90000"/>
              </a:lnSpc>
            </a:pPr>
            <a:r>
              <a:rPr sz="550">
                <a:solidFill>
                  <a:srgbClr val="8F93A3"/>
                </a:solidFill>
                <a:latin typeface="Segoe UI"/>
              </a:rPr>
              <a:t>DIGITAL KNOWLEDGE SCHOOL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77295" y="6400800"/>
            <a:ext cx="54864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8F93A3"/>
                </a:solidFill>
                <a:latin typeface="Segoe UI"/>
              </a:rPr>
              <a:t>8</a:t>
            </a:r>
          </a:p>
        </p:txBody>
      </p:sp>
      <p:sp>
        <p:nvSpPr>
          <p:cNvPr id="6" name="Oval 5"/>
          <p:cNvSpPr/>
          <p:nvPr/>
        </p:nvSpPr>
        <p:spPr>
          <a:xfrm>
            <a:off x="777240" y="594360"/>
            <a:ext cx="118872" cy="118872"/>
          </a:xfrm>
          <a:prstGeom prst="ellipse">
            <a:avLst/>
          </a:prstGeom>
          <a:solidFill>
            <a:srgbClr val="FFAA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566928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250" b="1">
                <a:solidFill>
                  <a:srgbClr val="FFAA00"/>
                </a:solidFill>
                <a:latin typeface="Segoe UI Semibold"/>
              </a:rPr>
              <a:t>EL CUARTO PILAR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932688"/>
            <a:ext cx="10607040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2900" b="1">
                <a:solidFill>
                  <a:srgbClr val="010032"/>
                </a:solidFill>
                <a:latin typeface="Segoe UI Semibold"/>
              </a:rPr>
              <a:t>SEO que es producto: el sistema genera su propio roadmap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77240" y="2560320"/>
            <a:ext cx="2542032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51560" y="2971800"/>
            <a:ext cx="1993392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000" b="1">
                <a:solidFill>
                  <a:srgbClr val="FFAA00"/>
                </a:solidFill>
                <a:latin typeface="Segoe UI Semibold"/>
              </a:rPr>
              <a:t>19,5%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69848" y="3886200"/>
            <a:ext cx="914400" cy="45720"/>
          </a:xfrm>
          <a:prstGeom prst="rect">
            <a:avLst/>
          </a:prstGeom>
          <a:solidFill>
            <a:srgbClr val="E7E7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4114800"/>
            <a:ext cx="1993392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>
                <a:solidFill>
                  <a:srgbClr val="555B6E"/>
                </a:solidFill>
                <a:latin typeface="Segoe UI"/>
              </a:rPr>
              <a:t>del tráfico orgánico viene de las calculadoras fiscales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520440" y="2560320"/>
            <a:ext cx="2542032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794760" y="2971800"/>
            <a:ext cx="1993392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000" b="1">
                <a:solidFill>
                  <a:srgbClr val="FFAA00"/>
                </a:solidFill>
                <a:latin typeface="Segoe UI Semibold"/>
              </a:rPr>
              <a:t>24,9%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13048" y="3886200"/>
            <a:ext cx="914400" cy="45720"/>
          </a:xfrm>
          <a:prstGeom prst="rect">
            <a:avLst/>
          </a:prstGeom>
          <a:solidFill>
            <a:srgbClr val="E7E7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794760" y="4114800"/>
            <a:ext cx="1993392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>
                <a:solidFill>
                  <a:srgbClr val="555B6E"/>
                </a:solidFill>
                <a:latin typeface="Segoe UI"/>
              </a:rPr>
              <a:t>convierte el canal “AI Assistant”: la tasa más alta de todos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63640" y="2560320"/>
            <a:ext cx="2542032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537960" y="2971800"/>
            <a:ext cx="1993392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000" b="1">
                <a:solidFill>
                  <a:srgbClr val="FFAA00"/>
                </a:solidFill>
                <a:latin typeface="Segoe UI Semibold"/>
              </a:rPr>
              <a:t>+5.098%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556248" y="3886200"/>
            <a:ext cx="914400" cy="45720"/>
          </a:xfrm>
          <a:prstGeom prst="rect">
            <a:avLst/>
          </a:prstGeom>
          <a:solidFill>
            <a:srgbClr val="E7E7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537960" y="4114800"/>
            <a:ext cx="1993392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>
                <a:solidFill>
                  <a:srgbClr val="555B6E"/>
                </a:solidFill>
                <a:latin typeface="Segoe UI"/>
              </a:rPr>
              <a:t>en búsquedas de la calculadora de finiquito tras optimizar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9006840" y="2560320"/>
            <a:ext cx="2542032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  <a:effectLst>
            <a:outerShdw blurRad="203200" dist="76200" dir="5400000" rotWithShape="0">
              <a:srgbClr val="010032">
                <a:alpha val="1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281160" y="2971800"/>
            <a:ext cx="1993392" cy="8229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3000" b="1">
                <a:solidFill>
                  <a:srgbClr val="FFAA00"/>
                </a:solidFill>
                <a:latin typeface="Segoe UI Semibold"/>
              </a:rPr>
              <a:t>GEO/AEO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99448" y="3886200"/>
            <a:ext cx="914400" cy="45720"/>
          </a:xfrm>
          <a:prstGeom prst="rect">
            <a:avLst/>
          </a:prstGeom>
          <a:solidFill>
            <a:srgbClr val="E7E7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281160" y="4114800"/>
            <a:ext cx="1993392" cy="10058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>
                <a:solidFill>
                  <a:srgbClr val="555B6E"/>
                </a:solidFill>
                <a:latin typeface="Segoe UI"/>
              </a:rPr>
              <a:t>contenido citado por ChatGPT y Gemini, no solo en Google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